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906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10" d="100"/>
          <a:sy n="210" d="100"/>
        </p:scale>
        <p:origin x="-2552" y="-958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AEBEE-A952-4242-8070-9A74226CC222}"/>
              </a:ext>
            </a:extLst>
          </p:cNvPr>
          <p:cNvSpPr>
            <a:spLocks noGrp="1"/>
          </p:cNvSpPr>
          <p:nvPr>
            <p:ph type="hdr" sz="quarter"/>
          </p:nvPr>
        </p:nvSpPr>
        <p:spPr>
          <a:xfrm>
            <a:off x="0" y="0"/>
            <a:ext cx="3038049" cy="464316"/>
          </a:xfrm>
          <a:prstGeom prst="rect">
            <a:avLst/>
          </a:prstGeom>
        </p:spPr>
        <p:txBody>
          <a:bodyPr vert="horz" lIns="92430" tIns="46215" rIns="92430" bIns="46215"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6084422-5F64-4EA6-B61E-0B9A9E1C0779}"/>
              </a:ext>
            </a:extLst>
          </p:cNvPr>
          <p:cNvSpPr>
            <a:spLocks noGrp="1"/>
          </p:cNvSpPr>
          <p:nvPr>
            <p:ph type="dt" idx="1"/>
          </p:nvPr>
        </p:nvSpPr>
        <p:spPr>
          <a:xfrm>
            <a:off x="3970785" y="0"/>
            <a:ext cx="3038049" cy="464316"/>
          </a:xfrm>
          <a:prstGeom prst="rect">
            <a:avLst/>
          </a:prstGeom>
        </p:spPr>
        <p:txBody>
          <a:bodyPr vert="horz" lIns="92430" tIns="46215" rIns="92430" bIns="46215" rtlCol="0"/>
          <a:lstStyle>
            <a:lvl1pPr algn="r" eaLnBrk="1" hangingPunct="1">
              <a:defRPr sz="1200">
                <a:latin typeface="Arial" charset="0"/>
                <a:cs typeface="Arial" charset="0"/>
              </a:defRPr>
            </a:lvl1pPr>
          </a:lstStyle>
          <a:p>
            <a:pPr>
              <a:defRPr/>
            </a:pPr>
            <a:fld id="{D98FB00C-8FA0-467C-AAA4-117D1ACF4B2C}" type="datetimeFigureOut">
              <a:rPr lang="en-GB"/>
              <a:pPr>
                <a:defRPr/>
              </a:pPr>
              <a:t>25/07/2023</a:t>
            </a:fld>
            <a:endParaRPr lang="en-GB"/>
          </a:p>
        </p:txBody>
      </p:sp>
      <p:sp>
        <p:nvSpPr>
          <p:cNvPr id="4" name="Slide Image Placeholder 3">
            <a:extLst>
              <a:ext uri="{FF2B5EF4-FFF2-40B4-BE49-F238E27FC236}">
                <a16:creationId xmlns:a16="http://schemas.microsoft.com/office/drawing/2014/main" id="{07F75512-7793-4DA6-91C1-B83FB001BC86}"/>
              </a:ext>
            </a:extLst>
          </p:cNvPr>
          <p:cNvSpPr>
            <a:spLocks noGrp="1" noRot="1" noChangeAspect="1"/>
          </p:cNvSpPr>
          <p:nvPr>
            <p:ph type="sldImg" idx="2"/>
          </p:nvPr>
        </p:nvSpPr>
        <p:spPr>
          <a:xfrm>
            <a:off x="2298700" y="698500"/>
            <a:ext cx="2413000" cy="3484563"/>
          </a:xfrm>
          <a:prstGeom prst="rect">
            <a:avLst/>
          </a:prstGeom>
          <a:noFill/>
          <a:ln w="12700">
            <a:solidFill>
              <a:prstClr val="black"/>
            </a:solidFill>
          </a:ln>
        </p:spPr>
        <p:txBody>
          <a:bodyPr vert="horz" lIns="92430" tIns="46215" rIns="92430" bIns="46215" rtlCol="0" anchor="ctr"/>
          <a:lstStyle/>
          <a:p>
            <a:pPr lvl="0"/>
            <a:endParaRPr lang="en-GB" noProof="0"/>
          </a:p>
        </p:txBody>
      </p:sp>
      <p:sp>
        <p:nvSpPr>
          <p:cNvPr id="5" name="Notes Placeholder 4">
            <a:extLst>
              <a:ext uri="{FF2B5EF4-FFF2-40B4-BE49-F238E27FC236}">
                <a16:creationId xmlns:a16="http://schemas.microsoft.com/office/drawing/2014/main" id="{AEE75F15-C20B-4574-A0F6-F7593C1EF7F6}"/>
              </a:ext>
            </a:extLst>
          </p:cNvPr>
          <p:cNvSpPr>
            <a:spLocks noGrp="1"/>
          </p:cNvSpPr>
          <p:nvPr>
            <p:ph type="body" sz="quarter" idx="3"/>
          </p:nvPr>
        </p:nvSpPr>
        <p:spPr>
          <a:xfrm>
            <a:off x="700728" y="4416765"/>
            <a:ext cx="5608948" cy="4183163"/>
          </a:xfrm>
          <a:prstGeom prst="rect">
            <a:avLst/>
          </a:prstGeom>
        </p:spPr>
        <p:txBody>
          <a:bodyPr vert="horz" lIns="92430" tIns="46215" rIns="92430" bIns="462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D03B17-0FF8-433B-8769-66D92BBC13FB}"/>
              </a:ext>
            </a:extLst>
          </p:cNvPr>
          <p:cNvSpPr>
            <a:spLocks noGrp="1"/>
          </p:cNvSpPr>
          <p:nvPr>
            <p:ph type="ftr" sz="quarter" idx="4"/>
          </p:nvPr>
        </p:nvSpPr>
        <p:spPr>
          <a:xfrm>
            <a:off x="0" y="8830643"/>
            <a:ext cx="3038049" cy="464316"/>
          </a:xfrm>
          <a:prstGeom prst="rect">
            <a:avLst/>
          </a:prstGeom>
        </p:spPr>
        <p:txBody>
          <a:bodyPr vert="horz" lIns="92430" tIns="46215" rIns="92430" bIns="46215"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CAC2D222-0BA2-464D-8FD3-7355EAAF6F89}"/>
              </a:ext>
            </a:extLst>
          </p:cNvPr>
          <p:cNvSpPr>
            <a:spLocks noGrp="1"/>
          </p:cNvSpPr>
          <p:nvPr>
            <p:ph type="sldNum" sz="quarter" idx="5"/>
          </p:nvPr>
        </p:nvSpPr>
        <p:spPr>
          <a:xfrm>
            <a:off x="3970785" y="8830643"/>
            <a:ext cx="3038049" cy="464316"/>
          </a:xfrm>
          <a:prstGeom prst="rect">
            <a:avLst/>
          </a:prstGeom>
        </p:spPr>
        <p:txBody>
          <a:bodyPr vert="horz" wrap="square" lIns="92430" tIns="46215" rIns="92430" bIns="46215" numCol="1" anchor="b" anchorCtr="0" compatLnSpc="1">
            <a:prstTxWarp prst="textNoShape">
              <a:avLst/>
            </a:prstTxWarp>
          </a:bodyPr>
          <a:lstStyle>
            <a:lvl1pPr algn="r" eaLnBrk="1" hangingPunct="1">
              <a:defRPr sz="1200" smtClean="0"/>
            </a:lvl1pPr>
          </a:lstStyle>
          <a:p>
            <a:pPr>
              <a:defRPr/>
            </a:pPr>
            <a:fld id="{EB21B21F-2EB7-460B-8E06-BB95F5E5431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A16432-E0DB-47DD-80A0-CF788CAD8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4CA904A-C035-4D0E-AE9C-0E5315D28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100" name="Slide Number Placeholder 3">
            <a:extLst>
              <a:ext uri="{FF2B5EF4-FFF2-40B4-BE49-F238E27FC236}">
                <a16:creationId xmlns:a16="http://schemas.microsoft.com/office/drawing/2014/main" id="{D2A92650-77C4-4A7A-9DB9-96690030C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936" indent="-287988">
              <a:defRPr>
                <a:solidFill>
                  <a:schemeClr val="tx1"/>
                </a:solidFill>
                <a:latin typeface="Arial" panose="020B0604020202020204" pitchFamily="34" charset="0"/>
                <a:cs typeface="Arial" panose="020B0604020202020204" pitchFamily="34" charset="0"/>
              </a:defRPr>
            </a:lvl2pPr>
            <a:lvl3pPr marL="1155048" indent="-230701">
              <a:defRPr>
                <a:solidFill>
                  <a:schemeClr val="tx1"/>
                </a:solidFill>
                <a:latin typeface="Arial" panose="020B0604020202020204" pitchFamily="34" charset="0"/>
                <a:cs typeface="Arial" panose="020B0604020202020204" pitchFamily="34" charset="0"/>
              </a:defRPr>
            </a:lvl3pPr>
            <a:lvl4pPr marL="1616448" indent="-230701">
              <a:defRPr>
                <a:solidFill>
                  <a:schemeClr val="tx1"/>
                </a:solidFill>
                <a:latin typeface="Arial" panose="020B0604020202020204" pitchFamily="34" charset="0"/>
                <a:cs typeface="Arial" panose="020B0604020202020204" pitchFamily="34" charset="0"/>
              </a:defRPr>
            </a:lvl4pPr>
            <a:lvl5pPr marL="2079397" indent="-230701">
              <a:defRPr>
                <a:solidFill>
                  <a:schemeClr val="tx1"/>
                </a:solidFill>
                <a:latin typeface="Arial" panose="020B0604020202020204" pitchFamily="34" charset="0"/>
                <a:cs typeface="Arial" panose="020B0604020202020204" pitchFamily="34" charset="0"/>
              </a:defRPr>
            </a:lvl5pPr>
            <a:lvl6pPr marL="2525314"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230"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7147"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063"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5BDD5E-551E-4370-839E-E1C92DE923BC}"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CA381A3-D2AA-4C7A-9D68-A058BA9E4B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437FC7-7558-4C2F-AEDE-4BD02F8802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77F965-CA66-43C9-A76D-E70F40017BDA}"/>
              </a:ext>
            </a:extLst>
          </p:cNvPr>
          <p:cNvSpPr>
            <a:spLocks noGrp="1"/>
          </p:cNvSpPr>
          <p:nvPr>
            <p:ph type="sldNum" sz="quarter" idx="12"/>
          </p:nvPr>
        </p:nvSpPr>
        <p:spPr/>
        <p:txBody>
          <a:bodyPr/>
          <a:lstStyle>
            <a:lvl1pPr>
              <a:defRPr/>
            </a:lvl1pPr>
          </a:lstStyle>
          <a:p>
            <a:pPr>
              <a:defRPr/>
            </a:pPr>
            <a:fld id="{67D69638-E858-4601-8051-7F8BCB322666}" type="slidenum">
              <a:rPr lang="en-US" altLang="en-US"/>
              <a:pPr>
                <a:defRPr/>
              </a:pPr>
              <a:t>‹#›</a:t>
            </a:fld>
            <a:endParaRPr lang="en-US" altLang="en-US"/>
          </a:p>
        </p:txBody>
      </p:sp>
    </p:spTree>
    <p:extLst>
      <p:ext uri="{BB962C8B-B14F-4D97-AF65-F5344CB8AC3E}">
        <p14:creationId xmlns:p14="http://schemas.microsoft.com/office/powerpoint/2010/main" val="98291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6571-982B-4BD5-BA81-F22915480C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2A780C-D9D7-400B-94AE-F453E21A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C0506-408A-4231-A95F-CA9D0DE0FCDB}"/>
              </a:ext>
            </a:extLst>
          </p:cNvPr>
          <p:cNvSpPr>
            <a:spLocks noGrp="1"/>
          </p:cNvSpPr>
          <p:nvPr>
            <p:ph type="sldNum" sz="quarter" idx="12"/>
          </p:nvPr>
        </p:nvSpPr>
        <p:spPr/>
        <p:txBody>
          <a:bodyPr/>
          <a:lstStyle>
            <a:lvl1pPr>
              <a:defRPr/>
            </a:lvl1pPr>
          </a:lstStyle>
          <a:p>
            <a:pPr>
              <a:defRPr/>
            </a:pPr>
            <a:fld id="{F3D7FA73-D2F8-49C3-9480-4E666BC92CA2}" type="slidenum">
              <a:rPr lang="en-US" altLang="en-US"/>
              <a:pPr>
                <a:defRPr/>
              </a:pPr>
              <a:t>‹#›</a:t>
            </a:fld>
            <a:endParaRPr lang="en-US" altLang="en-US"/>
          </a:p>
        </p:txBody>
      </p:sp>
    </p:spTree>
    <p:extLst>
      <p:ext uri="{BB962C8B-B14F-4D97-AF65-F5344CB8AC3E}">
        <p14:creationId xmlns:p14="http://schemas.microsoft.com/office/powerpoint/2010/main" val="3969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9D939-6BDD-489D-8788-F48D913487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2A599D9-D63C-4CC0-9A5D-415DBF2FD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75797D-180A-4473-B0EB-F908D2025E7F}"/>
              </a:ext>
            </a:extLst>
          </p:cNvPr>
          <p:cNvSpPr>
            <a:spLocks noGrp="1"/>
          </p:cNvSpPr>
          <p:nvPr>
            <p:ph type="sldNum" sz="quarter" idx="12"/>
          </p:nvPr>
        </p:nvSpPr>
        <p:spPr/>
        <p:txBody>
          <a:bodyPr/>
          <a:lstStyle>
            <a:lvl1pPr>
              <a:defRPr/>
            </a:lvl1pPr>
          </a:lstStyle>
          <a:p>
            <a:pPr>
              <a:defRPr/>
            </a:pPr>
            <a:fld id="{E42D78E9-CCB4-462D-B766-8A4D34224B6F}" type="slidenum">
              <a:rPr lang="en-US" altLang="en-US"/>
              <a:pPr>
                <a:defRPr/>
              </a:pPr>
              <a:t>‹#›</a:t>
            </a:fld>
            <a:endParaRPr lang="en-US" altLang="en-US"/>
          </a:p>
        </p:txBody>
      </p:sp>
    </p:spTree>
    <p:extLst>
      <p:ext uri="{BB962C8B-B14F-4D97-AF65-F5344CB8AC3E}">
        <p14:creationId xmlns:p14="http://schemas.microsoft.com/office/powerpoint/2010/main" val="291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4FEC7-65D1-48B2-9AFF-929E33EB3C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FB8216-EC8C-4081-BD22-1DF4B27C8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DAA585-CE43-4EC7-9606-F077A2F177A5}"/>
              </a:ext>
            </a:extLst>
          </p:cNvPr>
          <p:cNvSpPr>
            <a:spLocks noGrp="1"/>
          </p:cNvSpPr>
          <p:nvPr>
            <p:ph type="sldNum" sz="quarter" idx="12"/>
          </p:nvPr>
        </p:nvSpPr>
        <p:spPr/>
        <p:txBody>
          <a:bodyPr/>
          <a:lstStyle>
            <a:lvl1pPr>
              <a:defRPr/>
            </a:lvl1pPr>
          </a:lstStyle>
          <a:p>
            <a:pPr>
              <a:defRPr/>
            </a:pPr>
            <a:fld id="{8C70E6A9-80E5-4C22-92EA-73F75F675928}" type="slidenum">
              <a:rPr lang="en-US" altLang="en-US"/>
              <a:pPr>
                <a:defRPr/>
              </a:pPr>
              <a:t>‹#›</a:t>
            </a:fld>
            <a:endParaRPr lang="en-US" altLang="en-US"/>
          </a:p>
        </p:txBody>
      </p:sp>
    </p:spTree>
    <p:extLst>
      <p:ext uri="{BB962C8B-B14F-4D97-AF65-F5344CB8AC3E}">
        <p14:creationId xmlns:p14="http://schemas.microsoft.com/office/powerpoint/2010/main" val="115439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8739EB-5EDD-4C6D-98C4-832D0CD44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583BBF3-9E40-4FEB-B374-983AD04A1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33BA47-E908-4BC7-82C5-7D335AACC826}"/>
              </a:ext>
            </a:extLst>
          </p:cNvPr>
          <p:cNvSpPr>
            <a:spLocks noGrp="1"/>
          </p:cNvSpPr>
          <p:nvPr>
            <p:ph type="sldNum" sz="quarter" idx="12"/>
          </p:nvPr>
        </p:nvSpPr>
        <p:spPr/>
        <p:txBody>
          <a:bodyPr/>
          <a:lstStyle>
            <a:lvl1pPr>
              <a:defRPr/>
            </a:lvl1pPr>
          </a:lstStyle>
          <a:p>
            <a:pPr>
              <a:defRPr/>
            </a:pPr>
            <a:fld id="{3176D507-516E-4EFD-AFF1-DDB88E5A6CED}" type="slidenum">
              <a:rPr lang="en-US" altLang="en-US"/>
              <a:pPr>
                <a:defRPr/>
              </a:pPr>
              <a:t>‹#›</a:t>
            </a:fld>
            <a:endParaRPr lang="en-US" altLang="en-US"/>
          </a:p>
        </p:txBody>
      </p:sp>
    </p:spTree>
    <p:extLst>
      <p:ext uri="{BB962C8B-B14F-4D97-AF65-F5344CB8AC3E}">
        <p14:creationId xmlns:p14="http://schemas.microsoft.com/office/powerpoint/2010/main" val="376031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A52D38-EA47-4600-BD27-0643C4BBA6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91893F6-F2FF-4CDE-ACAD-B70DB7BE7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5E22AF-13A1-4C6C-9747-D38142067ADA}"/>
              </a:ext>
            </a:extLst>
          </p:cNvPr>
          <p:cNvSpPr>
            <a:spLocks noGrp="1"/>
          </p:cNvSpPr>
          <p:nvPr>
            <p:ph type="sldNum" sz="quarter" idx="12"/>
          </p:nvPr>
        </p:nvSpPr>
        <p:spPr/>
        <p:txBody>
          <a:bodyPr/>
          <a:lstStyle>
            <a:lvl1pPr>
              <a:defRPr/>
            </a:lvl1pPr>
          </a:lstStyle>
          <a:p>
            <a:pPr>
              <a:defRPr/>
            </a:pPr>
            <a:fld id="{FB25A1D0-4BA2-4CE1-8895-6D405C2154BF}" type="slidenum">
              <a:rPr lang="en-US" altLang="en-US"/>
              <a:pPr>
                <a:defRPr/>
              </a:pPr>
              <a:t>‹#›</a:t>
            </a:fld>
            <a:endParaRPr lang="en-US" altLang="en-US"/>
          </a:p>
        </p:txBody>
      </p:sp>
    </p:spTree>
    <p:extLst>
      <p:ext uri="{BB962C8B-B14F-4D97-AF65-F5344CB8AC3E}">
        <p14:creationId xmlns:p14="http://schemas.microsoft.com/office/powerpoint/2010/main" val="22963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EA611EE-9FF9-42A4-A0D5-C994D120E1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9DF980E-627D-4A7F-9223-68C43CAC7D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189927C-1174-47AA-B293-D05E671A8A41}"/>
              </a:ext>
            </a:extLst>
          </p:cNvPr>
          <p:cNvSpPr>
            <a:spLocks noGrp="1"/>
          </p:cNvSpPr>
          <p:nvPr>
            <p:ph type="sldNum" sz="quarter" idx="12"/>
          </p:nvPr>
        </p:nvSpPr>
        <p:spPr/>
        <p:txBody>
          <a:bodyPr/>
          <a:lstStyle>
            <a:lvl1pPr>
              <a:defRPr/>
            </a:lvl1pPr>
          </a:lstStyle>
          <a:p>
            <a:pPr>
              <a:defRPr/>
            </a:pPr>
            <a:fld id="{2C67AD8C-F09E-44F6-8A7E-01C72497E578}" type="slidenum">
              <a:rPr lang="en-US" altLang="en-US"/>
              <a:pPr>
                <a:defRPr/>
              </a:pPr>
              <a:t>‹#›</a:t>
            </a:fld>
            <a:endParaRPr lang="en-US" altLang="en-US"/>
          </a:p>
        </p:txBody>
      </p:sp>
    </p:spTree>
    <p:extLst>
      <p:ext uri="{BB962C8B-B14F-4D97-AF65-F5344CB8AC3E}">
        <p14:creationId xmlns:p14="http://schemas.microsoft.com/office/powerpoint/2010/main" val="346146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322A3-EDA3-45A4-BCAE-D3EFF40D57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C914E81-7834-4FE1-B420-885FCC7BD48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40D2249-E30A-4F78-8130-CBD1F61E6713}"/>
              </a:ext>
            </a:extLst>
          </p:cNvPr>
          <p:cNvSpPr>
            <a:spLocks noGrp="1"/>
          </p:cNvSpPr>
          <p:nvPr>
            <p:ph type="sldNum" sz="quarter" idx="12"/>
          </p:nvPr>
        </p:nvSpPr>
        <p:spPr/>
        <p:txBody>
          <a:bodyPr/>
          <a:lstStyle>
            <a:lvl1pPr>
              <a:defRPr/>
            </a:lvl1pPr>
          </a:lstStyle>
          <a:p>
            <a:pPr>
              <a:defRPr/>
            </a:pPr>
            <a:fld id="{648A2191-DCA4-4524-9F5E-4D1A3E5DE73D}" type="slidenum">
              <a:rPr lang="en-US" altLang="en-US"/>
              <a:pPr>
                <a:defRPr/>
              </a:pPr>
              <a:t>‹#›</a:t>
            </a:fld>
            <a:endParaRPr lang="en-US" altLang="en-US"/>
          </a:p>
        </p:txBody>
      </p:sp>
    </p:spTree>
    <p:extLst>
      <p:ext uri="{BB962C8B-B14F-4D97-AF65-F5344CB8AC3E}">
        <p14:creationId xmlns:p14="http://schemas.microsoft.com/office/powerpoint/2010/main" val="409699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B4792B-AEEF-4EEE-BE18-A8E812B5B75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E08B63F-5BE0-4A7D-BFA1-0D9C3FA656C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7CCAB1-326D-44FC-BFFB-9745B1F68ABC}"/>
              </a:ext>
            </a:extLst>
          </p:cNvPr>
          <p:cNvSpPr>
            <a:spLocks noGrp="1"/>
          </p:cNvSpPr>
          <p:nvPr>
            <p:ph type="sldNum" sz="quarter" idx="12"/>
          </p:nvPr>
        </p:nvSpPr>
        <p:spPr/>
        <p:txBody>
          <a:bodyPr/>
          <a:lstStyle>
            <a:lvl1pPr>
              <a:defRPr/>
            </a:lvl1pPr>
          </a:lstStyle>
          <a:p>
            <a:pPr>
              <a:defRPr/>
            </a:pPr>
            <a:fld id="{96FCEAA6-9BE3-4065-BDD0-D71564ECC09F}" type="slidenum">
              <a:rPr lang="en-US" altLang="en-US"/>
              <a:pPr>
                <a:defRPr/>
              </a:pPr>
              <a:t>‹#›</a:t>
            </a:fld>
            <a:endParaRPr lang="en-US" altLang="en-US"/>
          </a:p>
        </p:txBody>
      </p:sp>
    </p:spTree>
    <p:extLst>
      <p:ext uri="{BB962C8B-B14F-4D97-AF65-F5344CB8AC3E}">
        <p14:creationId xmlns:p14="http://schemas.microsoft.com/office/powerpoint/2010/main" val="297738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B26F2ABD-0DCA-4CEF-817B-131802698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A37DDD-B04B-4D93-A776-CABD1FA047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B58ACD-6734-4153-9C59-E3FF78201558}"/>
              </a:ext>
            </a:extLst>
          </p:cNvPr>
          <p:cNvSpPr>
            <a:spLocks noGrp="1"/>
          </p:cNvSpPr>
          <p:nvPr>
            <p:ph type="sldNum" sz="quarter" idx="12"/>
          </p:nvPr>
        </p:nvSpPr>
        <p:spPr/>
        <p:txBody>
          <a:bodyPr/>
          <a:lstStyle>
            <a:lvl1pPr>
              <a:defRPr/>
            </a:lvl1pPr>
          </a:lstStyle>
          <a:p>
            <a:pPr>
              <a:defRPr/>
            </a:pPr>
            <a:fld id="{41F5B6B8-05B7-43AD-BE53-0BC26D18E3E8}" type="slidenum">
              <a:rPr lang="en-US" altLang="en-US"/>
              <a:pPr>
                <a:defRPr/>
              </a:pPr>
              <a:t>‹#›</a:t>
            </a:fld>
            <a:endParaRPr lang="en-US" altLang="en-US"/>
          </a:p>
        </p:txBody>
      </p:sp>
    </p:spTree>
    <p:extLst>
      <p:ext uri="{BB962C8B-B14F-4D97-AF65-F5344CB8AC3E}">
        <p14:creationId xmlns:p14="http://schemas.microsoft.com/office/powerpoint/2010/main" val="3296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221AF001-ABD6-426D-9C9B-86510F5C125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ACCDB5-0A6C-4DD2-9AFA-07BBE4569A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6092AD-8A43-45F6-AA48-9918582926BB}"/>
              </a:ext>
            </a:extLst>
          </p:cNvPr>
          <p:cNvSpPr>
            <a:spLocks noGrp="1"/>
          </p:cNvSpPr>
          <p:nvPr>
            <p:ph type="sldNum" sz="quarter" idx="12"/>
          </p:nvPr>
        </p:nvSpPr>
        <p:spPr/>
        <p:txBody>
          <a:bodyPr/>
          <a:lstStyle>
            <a:lvl1pPr>
              <a:defRPr/>
            </a:lvl1pPr>
          </a:lstStyle>
          <a:p>
            <a:pPr>
              <a:defRPr/>
            </a:pPr>
            <a:fld id="{3C5745D4-15E9-4ABB-8E95-767CF966E476}" type="slidenum">
              <a:rPr lang="en-US" altLang="en-US"/>
              <a:pPr>
                <a:defRPr/>
              </a:pPr>
              <a:t>‹#›</a:t>
            </a:fld>
            <a:endParaRPr lang="en-US" altLang="en-US"/>
          </a:p>
        </p:txBody>
      </p:sp>
    </p:spTree>
    <p:extLst>
      <p:ext uri="{BB962C8B-B14F-4D97-AF65-F5344CB8AC3E}">
        <p14:creationId xmlns:p14="http://schemas.microsoft.com/office/powerpoint/2010/main" val="34112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506CC-260F-4D3C-8C7A-AB4BC469CC3D}"/>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8D012-1DCE-4856-9494-36372CDA096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0E4EC-201B-4399-AF7B-3B073944C833}"/>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hangingPunct="1">
              <a:defRPr sz="675">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A9527E8-BFFF-4616-8F6F-CDEFC7F924BA}"/>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hangingPunct="1">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22679A3-F3E1-442E-A75A-A5CCD2DA0E1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hangingPunct="1">
              <a:defRPr sz="675" smtClean="0">
                <a:solidFill>
                  <a:schemeClr val="tx1">
                    <a:tint val="75000"/>
                  </a:schemeClr>
                </a:solidFill>
              </a:defRPr>
            </a:lvl1pPr>
          </a:lstStyle>
          <a:p>
            <a:pPr>
              <a:defRPr/>
            </a:pPr>
            <a:fld id="{3186AD3B-D2C2-41BB-84B9-DF9874FF6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anose="020F0302020204030204" pitchFamily="34" charset="0"/>
        </a:defRPr>
      </a:lvl2pPr>
      <a:lvl3pPr algn="l" defTabSz="514350" rtl="0" fontAlgn="base">
        <a:lnSpc>
          <a:spcPct val="90000"/>
        </a:lnSpc>
        <a:spcBef>
          <a:spcPct val="0"/>
        </a:spcBef>
        <a:spcAft>
          <a:spcPct val="0"/>
        </a:spcAft>
        <a:defRPr sz="2400">
          <a:solidFill>
            <a:schemeClr val="tx1"/>
          </a:solidFill>
          <a:latin typeface="Calibri Light" panose="020F0302020204030204" pitchFamily="34" charset="0"/>
        </a:defRPr>
      </a:lvl3pPr>
      <a:lvl4pPr algn="l" defTabSz="514350" rtl="0" fontAlgn="base">
        <a:lnSpc>
          <a:spcPct val="90000"/>
        </a:lnSpc>
        <a:spcBef>
          <a:spcPct val="0"/>
        </a:spcBef>
        <a:spcAft>
          <a:spcPct val="0"/>
        </a:spcAft>
        <a:defRPr sz="2400">
          <a:solidFill>
            <a:schemeClr val="tx1"/>
          </a:solidFill>
          <a:latin typeface="Calibri Light" panose="020F0302020204030204" pitchFamily="34" charset="0"/>
        </a:defRPr>
      </a:lvl4pPr>
      <a:lvl5pPr algn="l" defTabSz="514350" rtl="0" fontAlgn="base">
        <a:lnSpc>
          <a:spcPct val="90000"/>
        </a:lnSpc>
        <a:spcBef>
          <a:spcPct val="0"/>
        </a:spcBef>
        <a:spcAft>
          <a:spcPct val="0"/>
        </a:spcAft>
        <a:defRPr sz="2400">
          <a:solidFill>
            <a:schemeClr val="tx1"/>
          </a:solidFill>
          <a:latin typeface="Calibri Light" panose="020F0302020204030204" pitchFamily="34" charset="0"/>
        </a:defRPr>
      </a:lvl5pPr>
      <a:lvl6pPr marL="457200" algn="l" defTabSz="514350" rtl="0" fontAlgn="base">
        <a:lnSpc>
          <a:spcPct val="90000"/>
        </a:lnSpc>
        <a:spcBef>
          <a:spcPct val="0"/>
        </a:spcBef>
        <a:spcAft>
          <a:spcPct val="0"/>
        </a:spcAft>
        <a:defRPr sz="2400">
          <a:solidFill>
            <a:schemeClr val="tx1"/>
          </a:solidFill>
          <a:latin typeface="Calibri Light" panose="020F0302020204030204" pitchFamily="34" charset="0"/>
        </a:defRPr>
      </a:lvl6pPr>
      <a:lvl7pPr marL="914400" algn="l" defTabSz="514350" rtl="0" fontAlgn="base">
        <a:lnSpc>
          <a:spcPct val="90000"/>
        </a:lnSpc>
        <a:spcBef>
          <a:spcPct val="0"/>
        </a:spcBef>
        <a:spcAft>
          <a:spcPct val="0"/>
        </a:spcAft>
        <a:defRPr sz="2400">
          <a:solidFill>
            <a:schemeClr val="tx1"/>
          </a:solidFill>
          <a:latin typeface="Calibri Light" panose="020F0302020204030204" pitchFamily="34" charset="0"/>
        </a:defRPr>
      </a:lvl7pPr>
      <a:lvl8pPr marL="1371600" algn="l" defTabSz="514350" rtl="0" fontAlgn="base">
        <a:lnSpc>
          <a:spcPct val="90000"/>
        </a:lnSpc>
        <a:spcBef>
          <a:spcPct val="0"/>
        </a:spcBef>
        <a:spcAft>
          <a:spcPct val="0"/>
        </a:spcAft>
        <a:defRPr sz="2400">
          <a:solidFill>
            <a:schemeClr val="tx1"/>
          </a:solidFill>
          <a:latin typeface="Calibri Light" panose="020F0302020204030204" pitchFamily="34" charset="0"/>
        </a:defRPr>
      </a:lvl8pPr>
      <a:lvl9pPr marL="1828800" algn="l" defTabSz="514350" rtl="0" fontAlgn="base">
        <a:lnSpc>
          <a:spcPct val="90000"/>
        </a:lnSpc>
        <a:spcBef>
          <a:spcPct val="0"/>
        </a:spcBef>
        <a:spcAft>
          <a:spcPct val="0"/>
        </a:spcAft>
        <a:defRPr sz="2400">
          <a:solidFill>
            <a:schemeClr val="tx1"/>
          </a:solidFill>
          <a:latin typeface="Calibri Light" panose="020F0302020204030204" pitchFamily="34" charset="0"/>
        </a:defRPr>
      </a:lvl9pPr>
    </p:titleStyle>
    <p:bodyStyle>
      <a:lvl1pPr marL="128588" indent="-128588" algn="l" defTabSz="514350"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48D2D68-62B4-4C3C-B80D-28BA231E4BAF}"/>
              </a:ext>
            </a:extLst>
          </p:cNvPr>
          <p:cNvSpPr>
            <a:spLocks noChangeArrowheads="1"/>
          </p:cNvSpPr>
          <p:nvPr/>
        </p:nvSpPr>
        <p:spPr bwMode="auto">
          <a:xfrm>
            <a:off x="188913" y="170916"/>
            <a:ext cx="6485352" cy="953505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5" name="Oval 27">
            <a:extLst>
              <a:ext uri="{FF2B5EF4-FFF2-40B4-BE49-F238E27FC236}">
                <a16:creationId xmlns:a16="http://schemas.microsoft.com/office/drawing/2014/main" id="{0CBD4198-E727-415E-ADE2-C6AF3C347B4D}"/>
              </a:ext>
            </a:extLst>
          </p:cNvPr>
          <p:cNvSpPr>
            <a:spLocks noChangeArrowheads="1"/>
          </p:cNvSpPr>
          <p:nvPr/>
        </p:nvSpPr>
        <p:spPr bwMode="auto">
          <a:xfrm>
            <a:off x="6092825" y="7473950"/>
            <a:ext cx="177800" cy="215900"/>
          </a:xfrm>
          <a:prstGeom prst="ellipse">
            <a:avLst/>
          </a:prstGeom>
          <a:solidFill>
            <a:srgbClr val="00CCFF"/>
          </a:solidFill>
          <a:ln w="9525" algn="ctr">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6" name="Rectangle 5">
            <a:extLst>
              <a:ext uri="{FF2B5EF4-FFF2-40B4-BE49-F238E27FC236}">
                <a16:creationId xmlns:a16="http://schemas.microsoft.com/office/drawing/2014/main" id="{710CCEDB-A460-4961-8158-C2DE001AA0CE}"/>
              </a:ext>
            </a:extLst>
          </p:cNvPr>
          <p:cNvSpPr>
            <a:spLocks noChangeArrowheads="1"/>
          </p:cNvSpPr>
          <p:nvPr/>
        </p:nvSpPr>
        <p:spPr bwMode="auto">
          <a:xfrm>
            <a:off x="188913" y="7761288"/>
            <a:ext cx="6480175" cy="194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7" name="Rectangle 6">
            <a:extLst>
              <a:ext uri="{FF2B5EF4-FFF2-40B4-BE49-F238E27FC236}">
                <a16:creationId xmlns:a16="http://schemas.microsoft.com/office/drawing/2014/main" id="{F6A43058-028E-43E4-A42A-AD384674979D}"/>
              </a:ext>
            </a:extLst>
          </p:cNvPr>
          <p:cNvSpPr>
            <a:spLocks noChangeArrowheads="1"/>
          </p:cNvSpPr>
          <p:nvPr/>
        </p:nvSpPr>
        <p:spPr bwMode="auto">
          <a:xfrm>
            <a:off x="188913" y="8697913"/>
            <a:ext cx="6480175" cy="100806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8" name="Text Box 7">
            <a:extLst>
              <a:ext uri="{FF2B5EF4-FFF2-40B4-BE49-F238E27FC236}">
                <a16:creationId xmlns:a16="http://schemas.microsoft.com/office/drawing/2014/main" id="{EC404488-85FC-40F8-ACB9-FB184622AAAA}"/>
              </a:ext>
            </a:extLst>
          </p:cNvPr>
          <p:cNvSpPr txBox="1">
            <a:spLocks noChangeArrowheads="1"/>
          </p:cNvSpPr>
          <p:nvPr/>
        </p:nvSpPr>
        <p:spPr bwMode="auto">
          <a:xfrm>
            <a:off x="270398" y="7813187"/>
            <a:ext cx="2111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Safety and Hazard</a:t>
            </a:r>
          </a:p>
          <a:p>
            <a:pPr eaLnBrk="1" hangingPunct="1"/>
            <a:r>
              <a:rPr lang="en-GB" altLang="en-US" sz="1400" dirty="0"/>
              <a:t>Information</a:t>
            </a:r>
          </a:p>
          <a:p>
            <a:pPr eaLnBrk="1" hangingPunct="1"/>
            <a:r>
              <a:rPr lang="en-GB" altLang="en-US" sz="1000" dirty="0"/>
              <a:t>Please indicate where appropriate</a:t>
            </a:r>
          </a:p>
          <a:p>
            <a:pPr eaLnBrk="1" hangingPunct="1"/>
            <a:r>
              <a:rPr lang="en-GB" altLang="en-US" sz="1000" dirty="0"/>
              <a:t>if hazards are known</a:t>
            </a:r>
            <a:endParaRPr lang="en-US" altLang="en-US" sz="1000" dirty="0"/>
          </a:p>
        </p:txBody>
      </p:sp>
      <p:grpSp>
        <p:nvGrpSpPr>
          <p:cNvPr id="11" name="Group 10">
            <a:extLst>
              <a:ext uri="{FF2B5EF4-FFF2-40B4-BE49-F238E27FC236}">
                <a16:creationId xmlns:a16="http://schemas.microsoft.com/office/drawing/2014/main" id="{A9876DEF-FE28-81E9-17F3-B58B248D8AE0}"/>
              </a:ext>
            </a:extLst>
          </p:cNvPr>
          <p:cNvGrpSpPr/>
          <p:nvPr/>
        </p:nvGrpSpPr>
        <p:grpSpPr>
          <a:xfrm>
            <a:off x="2348880" y="7867537"/>
            <a:ext cx="4130741" cy="722296"/>
            <a:chOff x="2459163" y="7948083"/>
            <a:chExt cx="4130741" cy="722296"/>
          </a:xfrm>
        </p:grpSpPr>
        <p:grpSp>
          <p:nvGrpSpPr>
            <p:cNvPr id="8" name="Group 7">
              <a:extLst>
                <a:ext uri="{FF2B5EF4-FFF2-40B4-BE49-F238E27FC236}">
                  <a16:creationId xmlns:a16="http://schemas.microsoft.com/office/drawing/2014/main" id="{AE6C437A-B502-AA0F-ACCD-66AF3128B4CD}"/>
                </a:ext>
              </a:extLst>
            </p:cNvPr>
            <p:cNvGrpSpPr/>
            <p:nvPr/>
          </p:nvGrpSpPr>
          <p:grpSpPr>
            <a:xfrm>
              <a:off x="2459163" y="7948083"/>
              <a:ext cx="4130270" cy="722296"/>
              <a:chOff x="2420938" y="7867667"/>
              <a:chExt cx="4130270" cy="722296"/>
            </a:xfrm>
          </p:grpSpPr>
          <p:sp>
            <p:nvSpPr>
              <p:cNvPr id="3093" name="Text Box 22">
                <a:extLst>
                  <a:ext uri="{FF2B5EF4-FFF2-40B4-BE49-F238E27FC236}">
                    <a16:creationId xmlns:a16="http://schemas.microsoft.com/office/drawing/2014/main" id="{98A55E8D-FB69-4883-8A42-F5FDBCFF11AF}"/>
                  </a:ext>
                </a:extLst>
              </p:cNvPr>
              <p:cNvSpPr txBox="1">
                <a:spLocks noChangeArrowheads="1"/>
              </p:cNvSpPr>
              <p:nvPr/>
            </p:nvSpPr>
            <p:spPr bwMode="auto">
              <a:xfrm>
                <a:off x="4740630" y="7867667"/>
                <a:ext cx="180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 b="1" dirty="0" err="1">
                    <a:solidFill>
                      <a:srgbClr val="FF0000"/>
                    </a:solidFill>
                  </a:rPr>
                  <a:t>Proteopathic</a:t>
                </a:r>
                <a:r>
                  <a:rPr lang="en-GB" altLang="en-US" sz="600" b="1" dirty="0">
                    <a:solidFill>
                      <a:srgbClr val="FF0000"/>
                    </a:solidFill>
                  </a:rPr>
                  <a:t> seeds </a:t>
                </a:r>
                <a:r>
                  <a:rPr lang="en-GB" altLang="en-US" sz="600" dirty="0"/>
                  <a:t>(amyloid-beta peptide, tau protein, alpha-synuclein, TDP-43 and FUS): </a:t>
                </a:r>
                <a:r>
                  <a:rPr lang="en-GB" altLang="en-US" sz="600" dirty="0">
                    <a:solidFill>
                      <a:srgbClr val="FF0000"/>
                    </a:solidFill>
                  </a:rPr>
                  <a:t>Please supply full details of risks involved</a:t>
                </a:r>
                <a:endParaRPr lang="en-US" altLang="en-US" sz="600" dirty="0">
                  <a:solidFill>
                    <a:srgbClr val="FF0000"/>
                  </a:solidFill>
                </a:endParaRPr>
              </a:p>
            </p:txBody>
          </p:sp>
          <p:sp>
            <p:nvSpPr>
              <p:cNvPr id="3080" name="Rectangle 9">
                <a:extLst>
                  <a:ext uri="{FF2B5EF4-FFF2-40B4-BE49-F238E27FC236}">
                    <a16:creationId xmlns:a16="http://schemas.microsoft.com/office/drawing/2014/main" id="{5BF637B4-886A-45A8-81DF-373060EA5AC0}"/>
                  </a:ext>
                </a:extLst>
              </p:cNvPr>
              <p:cNvSpPr>
                <a:spLocks noChangeArrowheads="1"/>
              </p:cNvSpPr>
              <p:nvPr/>
            </p:nvSpPr>
            <p:spPr bwMode="auto">
              <a:xfrm>
                <a:off x="2492375"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1" name="Rectangle 10">
                <a:extLst>
                  <a:ext uri="{FF2B5EF4-FFF2-40B4-BE49-F238E27FC236}">
                    <a16:creationId xmlns:a16="http://schemas.microsoft.com/office/drawing/2014/main" id="{88C553CC-4259-4318-A4AF-2F3DACC3F709}"/>
                  </a:ext>
                </a:extLst>
              </p:cNvPr>
              <p:cNvSpPr>
                <a:spLocks noChangeArrowheads="1"/>
              </p:cNvSpPr>
              <p:nvPr/>
            </p:nvSpPr>
            <p:spPr bwMode="auto">
              <a:xfrm>
                <a:off x="3357563" y="7905750"/>
                <a:ext cx="287337"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2" name="Text Box 11">
                <a:extLst>
                  <a:ext uri="{FF2B5EF4-FFF2-40B4-BE49-F238E27FC236}">
                    <a16:creationId xmlns:a16="http://schemas.microsoft.com/office/drawing/2014/main" id="{FCAD3D6F-A66C-4B86-9EF9-D4658B4F4DD3}"/>
                  </a:ext>
                </a:extLst>
              </p:cNvPr>
              <p:cNvSpPr txBox="1">
                <a:spLocks noChangeArrowheads="1"/>
              </p:cNvSpPr>
              <p:nvPr/>
            </p:nvSpPr>
            <p:spPr bwMode="auto">
              <a:xfrm>
                <a:off x="2420938" y="7905750"/>
                <a:ext cx="922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Carcinogenic</a:t>
                </a:r>
                <a:endParaRPr lang="en-US" altLang="en-US" sz="1000"/>
              </a:p>
            </p:txBody>
          </p:sp>
          <p:sp>
            <p:nvSpPr>
              <p:cNvPr id="3083" name="Text Box 12">
                <a:extLst>
                  <a:ext uri="{FF2B5EF4-FFF2-40B4-BE49-F238E27FC236}">
                    <a16:creationId xmlns:a16="http://schemas.microsoft.com/office/drawing/2014/main" id="{D36554F3-29D1-4B06-A17E-AD30DE332F38}"/>
                  </a:ext>
                </a:extLst>
              </p:cNvPr>
              <p:cNvSpPr txBox="1">
                <a:spLocks noChangeArrowheads="1"/>
              </p:cNvSpPr>
              <p:nvPr/>
            </p:nvSpPr>
            <p:spPr bwMode="auto">
              <a:xfrm>
                <a:off x="2420938" y="8121650"/>
                <a:ext cx="992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Toxic Vapours</a:t>
                </a:r>
                <a:endParaRPr lang="en-US" altLang="en-US" sz="1000" dirty="0"/>
              </a:p>
            </p:txBody>
          </p:sp>
          <p:sp>
            <p:nvSpPr>
              <p:cNvPr id="3084" name="Text Box 13">
                <a:extLst>
                  <a:ext uri="{FF2B5EF4-FFF2-40B4-BE49-F238E27FC236}">
                    <a16:creationId xmlns:a16="http://schemas.microsoft.com/office/drawing/2014/main" id="{544FD53C-B2E3-4614-91DF-9168400C02FE}"/>
                  </a:ext>
                </a:extLst>
              </p:cNvPr>
              <p:cNvSpPr txBox="1">
                <a:spLocks noChangeArrowheads="1"/>
              </p:cNvSpPr>
              <p:nvPr/>
            </p:nvSpPr>
            <p:spPr bwMode="auto">
              <a:xfrm>
                <a:off x="2420938" y="8337550"/>
                <a:ext cx="950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Lachrymatory</a:t>
                </a:r>
                <a:endParaRPr lang="en-US" altLang="en-US" sz="1000"/>
              </a:p>
            </p:txBody>
          </p:sp>
          <p:grpSp>
            <p:nvGrpSpPr>
              <p:cNvPr id="2" name="Group 1">
                <a:extLst>
                  <a:ext uri="{FF2B5EF4-FFF2-40B4-BE49-F238E27FC236}">
                    <a16:creationId xmlns:a16="http://schemas.microsoft.com/office/drawing/2014/main" id="{54F6AC0B-6EBC-8DCD-43EB-B9E924430324}"/>
                  </a:ext>
                </a:extLst>
              </p:cNvPr>
              <p:cNvGrpSpPr/>
              <p:nvPr/>
            </p:nvGrpSpPr>
            <p:grpSpPr>
              <a:xfrm>
                <a:off x="3642528" y="7905750"/>
                <a:ext cx="1152525" cy="647700"/>
                <a:chOff x="4005263" y="7905750"/>
                <a:chExt cx="1152525" cy="647700"/>
              </a:xfrm>
            </p:grpSpPr>
            <p:sp>
              <p:nvSpPr>
                <p:cNvPr id="3085" name="Rectangle 14">
                  <a:extLst>
                    <a:ext uri="{FF2B5EF4-FFF2-40B4-BE49-F238E27FC236}">
                      <a16:creationId xmlns:a16="http://schemas.microsoft.com/office/drawing/2014/main" id="{D6380BE9-08CF-450E-8E1D-73E592899001}"/>
                    </a:ext>
                  </a:extLst>
                </p:cNvPr>
                <p:cNvSpPr>
                  <a:spLocks noChangeArrowheads="1"/>
                </p:cNvSpPr>
                <p:nvPr/>
              </p:nvSpPr>
              <p:spPr bwMode="auto">
                <a:xfrm>
                  <a:off x="4005263"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6" name="Rectangle 15">
                  <a:extLst>
                    <a:ext uri="{FF2B5EF4-FFF2-40B4-BE49-F238E27FC236}">
                      <a16:creationId xmlns:a16="http://schemas.microsoft.com/office/drawing/2014/main" id="{8306B207-66A2-43D5-8AE0-C9235863999B}"/>
                    </a:ext>
                  </a:extLst>
                </p:cNvPr>
                <p:cNvSpPr>
                  <a:spLocks noChangeArrowheads="1"/>
                </p:cNvSpPr>
                <p:nvPr/>
              </p:nvSpPr>
              <p:spPr bwMode="auto">
                <a:xfrm>
                  <a:off x="4005263"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7" name="Rectangle 16">
                  <a:extLst>
                    <a:ext uri="{FF2B5EF4-FFF2-40B4-BE49-F238E27FC236}">
                      <a16:creationId xmlns:a16="http://schemas.microsoft.com/office/drawing/2014/main" id="{507E6243-849B-4CAD-9260-0B02CDE97359}"/>
                    </a:ext>
                  </a:extLst>
                </p:cNvPr>
                <p:cNvSpPr>
                  <a:spLocks noChangeArrowheads="1"/>
                </p:cNvSpPr>
                <p:nvPr/>
              </p:nvSpPr>
              <p:spPr bwMode="auto">
                <a:xfrm>
                  <a:off x="4870450" y="7905750"/>
                  <a:ext cx="287338"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grpSp>
          <p:sp>
            <p:nvSpPr>
              <p:cNvPr id="3088" name="Text Box 17">
                <a:extLst>
                  <a:ext uri="{FF2B5EF4-FFF2-40B4-BE49-F238E27FC236}">
                    <a16:creationId xmlns:a16="http://schemas.microsoft.com/office/drawing/2014/main" id="{4EC627ED-DAC3-41B6-A421-B5F568F215BE}"/>
                  </a:ext>
                </a:extLst>
              </p:cNvPr>
              <p:cNvSpPr txBox="1">
                <a:spLocks noChangeArrowheads="1"/>
              </p:cNvSpPr>
              <p:nvPr/>
            </p:nvSpPr>
            <p:spPr bwMode="auto">
              <a:xfrm>
                <a:off x="3579608" y="7913688"/>
                <a:ext cx="7731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Poisonous</a:t>
                </a:r>
                <a:endParaRPr lang="en-US" altLang="en-US" sz="1000" dirty="0"/>
              </a:p>
            </p:txBody>
          </p:sp>
          <p:sp>
            <p:nvSpPr>
              <p:cNvPr id="3089" name="Text Box 18">
                <a:extLst>
                  <a:ext uri="{FF2B5EF4-FFF2-40B4-BE49-F238E27FC236}">
                    <a16:creationId xmlns:a16="http://schemas.microsoft.com/office/drawing/2014/main" id="{1AFE125E-1E6E-48B8-87FB-E39373D51AD7}"/>
                  </a:ext>
                </a:extLst>
              </p:cNvPr>
              <p:cNvSpPr txBox="1">
                <a:spLocks noChangeArrowheads="1"/>
              </p:cNvSpPr>
              <p:nvPr/>
            </p:nvSpPr>
            <p:spPr bwMode="auto">
              <a:xfrm>
                <a:off x="3579608" y="8129588"/>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Corrosive</a:t>
                </a:r>
                <a:endParaRPr lang="en-US" altLang="en-US" sz="1000" dirty="0"/>
              </a:p>
            </p:txBody>
          </p:sp>
          <p:sp>
            <p:nvSpPr>
              <p:cNvPr id="3090" name="Text Box 19">
                <a:extLst>
                  <a:ext uri="{FF2B5EF4-FFF2-40B4-BE49-F238E27FC236}">
                    <a16:creationId xmlns:a16="http://schemas.microsoft.com/office/drawing/2014/main" id="{02EDF37E-3948-45B0-AC27-802E51CFD4DC}"/>
                  </a:ext>
                </a:extLst>
              </p:cNvPr>
              <p:cNvSpPr txBox="1">
                <a:spLocks noChangeArrowheads="1"/>
              </p:cNvSpPr>
              <p:nvPr/>
            </p:nvSpPr>
            <p:spPr bwMode="auto">
              <a:xfrm>
                <a:off x="3579608" y="8345488"/>
                <a:ext cx="576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Stench</a:t>
                </a:r>
                <a:endParaRPr lang="en-US" altLang="en-US" sz="1000"/>
              </a:p>
            </p:txBody>
          </p:sp>
          <p:sp>
            <p:nvSpPr>
              <p:cNvPr id="3091" name="Rectangle 20">
                <a:extLst>
                  <a:ext uri="{FF2B5EF4-FFF2-40B4-BE49-F238E27FC236}">
                    <a16:creationId xmlns:a16="http://schemas.microsoft.com/office/drawing/2014/main" id="{41C020F4-619A-47C0-A347-F9D55A1ED1C5}"/>
                  </a:ext>
                </a:extLst>
              </p:cNvPr>
              <p:cNvSpPr>
                <a:spLocks noChangeArrowheads="1"/>
              </p:cNvSpPr>
              <p:nvPr/>
            </p:nvSpPr>
            <p:spPr bwMode="auto">
              <a:xfrm>
                <a:off x="4795053" y="7904899"/>
                <a:ext cx="175615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grpSp>
        <p:grpSp>
          <p:nvGrpSpPr>
            <p:cNvPr id="9" name="Group 8">
              <a:extLst>
                <a:ext uri="{FF2B5EF4-FFF2-40B4-BE49-F238E27FC236}">
                  <a16:creationId xmlns:a16="http://schemas.microsoft.com/office/drawing/2014/main" id="{BB0A26FA-D0BA-8386-ECE1-65BE663FD27B}"/>
                </a:ext>
              </a:extLst>
            </p:cNvPr>
            <p:cNvGrpSpPr/>
            <p:nvPr/>
          </p:nvGrpSpPr>
          <p:grpSpPr>
            <a:xfrm>
              <a:off x="2529917" y="7985781"/>
              <a:ext cx="4059987" cy="648063"/>
              <a:chOff x="2492375" y="7905387"/>
              <a:chExt cx="4059987" cy="648063"/>
            </a:xfrm>
          </p:grpSpPr>
          <p:sp>
            <p:nvSpPr>
              <p:cNvPr id="3079" name="Rectangle 8">
                <a:extLst>
                  <a:ext uri="{FF2B5EF4-FFF2-40B4-BE49-F238E27FC236}">
                    <a16:creationId xmlns:a16="http://schemas.microsoft.com/office/drawing/2014/main" id="{71DAB5CA-9267-4D50-BC56-4379D9604A1D}"/>
                  </a:ext>
                </a:extLst>
              </p:cNvPr>
              <p:cNvSpPr>
                <a:spLocks noChangeArrowheads="1"/>
              </p:cNvSpPr>
              <p:nvPr/>
            </p:nvSpPr>
            <p:spPr bwMode="auto">
              <a:xfrm>
                <a:off x="2492375"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2" name="Rectangle 21">
                <a:extLst>
                  <a:ext uri="{FF2B5EF4-FFF2-40B4-BE49-F238E27FC236}">
                    <a16:creationId xmlns:a16="http://schemas.microsoft.com/office/drawing/2014/main" id="{ED617BF7-4009-4E64-B4E1-E1AD60D91DBB}"/>
                  </a:ext>
                </a:extLst>
              </p:cNvPr>
              <p:cNvSpPr>
                <a:spLocks noChangeArrowheads="1"/>
              </p:cNvSpPr>
              <p:nvPr/>
            </p:nvSpPr>
            <p:spPr bwMode="auto">
              <a:xfrm>
                <a:off x="4795562" y="7905387"/>
                <a:ext cx="1756800" cy="3240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grpSp>
      </p:grpSp>
      <p:sp>
        <p:nvSpPr>
          <p:cNvPr id="3094" name="Text Box 23">
            <a:extLst>
              <a:ext uri="{FF2B5EF4-FFF2-40B4-BE49-F238E27FC236}">
                <a16:creationId xmlns:a16="http://schemas.microsoft.com/office/drawing/2014/main" id="{3C3FD1C5-F673-4829-90E2-808F082729FC}"/>
              </a:ext>
            </a:extLst>
          </p:cNvPr>
          <p:cNvSpPr txBox="1">
            <a:spLocks noChangeArrowheads="1"/>
          </p:cNvSpPr>
          <p:nvPr/>
        </p:nvSpPr>
        <p:spPr bwMode="auto">
          <a:xfrm>
            <a:off x="260535" y="8689367"/>
            <a:ext cx="6359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Sample Submission: </a:t>
            </a:r>
            <a:r>
              <a:rPr lang="en-GB" altLang="en-US" sz="1400" dirty="0">
                <a:solidFill>
                  <a:srgbClr val="FF0000"/>
                </a:solidFill>
              </a:rPr>
              <a:t>Email form</a:t>
            </a:r>
            <a:r>
              <a:rPr lang="en-GB" altLang="en-US" sz="1400" dirty="0"/>
              <a:t> as a PDF to </a:t>
            </a:r>
            <a:r>
              <a:rPr lang="en-GB" altLang="en-US" sz="1400" dirty="0">
                <a:solidFill>
                  <a:srgbClr val="FF0000"/>
                </a:solidFill>
              </a:rPr>
              <a:t>nmr-submission@ch.cam.ac.uk</a:t>
            </a:r>
            <a:endParaRPr lang="en-US" altLang="en-US" sz="1400" dirty="0">
              <a:solidFill>
                <a:srgbClr val="FF0000"/>
              </a:solidFill>
            </a:endParaRPr>
          </a:p>
        </p:txBody>
      </p:sp>
      <p:sp>
        <p:nvSpPr>
          <p:cNvPr id="2071" name="Text Box 24">
            <a:extLst>
              <a:ext uri="{FF2B5EF4-FFF2-40B4-BE49-F238E27FC236}">
                <a16:creationId xmlns:a16="http://schemas.microsoft.com/office/drawing/2014/main" id="{D0F47DC5-4B9A-4C89-AFBB-B7EE381F6E58}"/>
              </a:ext>
            </a:extLst>
          </p:cNvPr>
          <p:cNvSpPr txBox="1">
            <a:spLocks noChangeArrowheads="1"/>
          </p:cNvSpPr>
          <p:nvPr/>
        </p:nvSpPr>
        <p:spPr bwMode="auto">
          <a:xfrm>
            <a:off x="260350" y="8913813"/>
            <a:ext cx="6337300" cy="823302"/>
          </a:xfrm>
          <a:prstGeom prst="rect">
            <a:avLst/>
          </a:prstGeom>
          <a:noFill/>
          <a:ln w="9525" algn="ctr">
            <a:noFill/>
            <a:miter lim="800000"/>
            <a:headEnd/>
            <a:tailEnd/>
          </a:ln>
        </p:spPr>
        <p:txBody>
          <a:bodyPr>
            <a:spAutoFit/>
          </a:bodyPr>
          <a:lstStyle/>
          <a:p>
            <a:pPr eaLnBrk="1" hangingPunct="1">
              <a:defRPr/>
            </a:pPr>
            <a:r>
              <a:rPr lang="en-GB" sz="950" dirty="0">
                <a:latin typeface="Arial" charset="0"/>
                <a:cs typeface="Arial" charset="0"/>
              </a:rPr>
              <a:t>Please leave your NMR tube in the IN rack located in the cold room lobby. Ensure your tube is a Wilmad 528-PP of the correct length; non-standard tubes will not be run. Please fill in the safety information! Fill in the molecular weight and weight of sample so we can choose which instrument is best for you. Good results start with careful preparation – use the solvent volume depth guide above and avoid floating impurities. If you have a question email one of the NMR team. </a:t>
            </a:r>
            <a:r>
              <a:rPr lang="en-GB" sz="950" dirty="0">
                <a:solidFill>
                  <a:srgbClr val="FF0000"/>
                </a:solidFill>
                <a:latin typeface="Arial" charset="0"/>
                <a:cs typeface="Arial" charset="0"/>
              </a:rPr>
              <a:t>You can collect the tube from the OUT rack when you confirm the result is acceptable</a:t>
            </a:r>
            <a:r>
              <a:rPr lang="en-GB" sz="950" dirty="0">
                <a:latin typeface="Arial" charset="0"/>
                <a:cs typeface="Arial" charset="0"/>
              </a:rPr>
              <a:t>.</a:t>
            </a:r>
            <a:endParaRPr lang="en-US" sz="950" dirty="0">
              <a:latin typeface="Arial" charset="0"/>
              <a:cs typeface="Arial" charset="0"/>
            </a:endParaRPr>
          </a:p>
        </p:txBody>
      </p:sp>
      <p:sp>
        <p:nvSpPr>
          <p:cNvPr id="3096" name="Rectangle 25">
            <a:extLst>
              <a:ext uri="{FF2B5EF4-FFF2-40B4-BE49-F238E27FC236}">
                <a16:creationId xmlns:a16="http://schemas.microsoft.com/office/drawing/2014/main" id="{47E24AD8-1CDA-47FE-8A00-E53D730766EF}"/>
              </a:ext>
            </a:extLst>
          </p:cNvPr>
          <p:cNvSpPr>
            <a:spLocks noChangeArrowheads="1"/>
          </p:cNvSpPr>
          <p:nvPr/>
        </p:nvSpPr>
        <p:spPr bwMode="auto">
          <a:xfrm>
            <a:off x="5661025" y="854110"/>
            <a:ext cx="1013240" cy="690717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7" name="Rectangle 26">
            <a:extLst>
              <a:ext uri="{FF2B5EF4-FFF2-40B4-BE49-F238E27FC236}">
                <a16:creationId xmlns:a16="http://schemas.microsoft.com/office/drawing/2014/main" id="{6FA115CE-E7C0-4DF1-A7C7-9DE648C21702}"/>
              </a:ext>
            </a:extLst>
          </p:cNvPr>
          <p:cNvSpPr>
            <a:spLocks noChangeArrowheads="1"/>
          </p:cNvSpPr>
          <p:nvPr/>
        </p:nvSpPr>
        <p:spPr bwMode="auto">
          <a:xfrm>
            <a:off x="6092825" y="1447800"/>
            <a:ext cx="176213" cy="6022975"/>
          </a:xfrm>
          <a:prstGeom prst="rect">
            <a:avLst/>
          </a:prstGeom>
          <a:solidFill>
            <a:schemeClr val="bg1"/>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8" name="Rectangle 28">
            <a:extLst>
              <a:ext uri="{FF2B5EF4-FFF2-40B4-BE49-F238E27FC236}">
                <a16:creationId xmlns:a16="http://schemas.microsoft.com/office/drawing/2014/main" id="{7D0CA869-A89C-4110-BB0F-D4B35D76391F}"/>
              </a:ext>
            </a:extLst>
          </p:cNvPr>
          <p:cNvSpPr>
            <a:spLocks noChangeArrowheads="1"/>
          </p:cNvSpPr>
          <p:nvPr/>
        </p:nvSpPr>
        <p:spPr bwMode="auto">
          <a:xfrm>
            <a:off x="6097588" y="6105525"/>
            <a:ext cx="168275" cy="1474788"/>
          </a:xfrm>
          <a:prstGeom prst="rect">
            <a:avLst/>
          </a:prstGeom>
          <a:solidFill>
            <a:srgbClr val="00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9" name="Line 29">
            <a:extLst>
              <a:ext uri="{FF2B5EF4-FFF2-40B4-BE49-F238E27FC236}">
                <a16:creationId xmlns:a16="http://schemas.microsoft.com/office/drawing/2014/main" id="{33F7DE47-61BE-4BD3-8944-6748B641E154}"/>
              </a:ext>
            </a:extLst>
          </p:cNvPr>
          <p:cNvSpPr>
            <a:spLocks noChangeShapeType="1"/>
          </p:cNvSpPr>
          <p:nvPr/>
        </p:nvSpPr>
        <p:spPr bwMode="auto">
          <a:xfrm flipV="1">
            <a:off x="6443663" y="1452563"/>
            <a:ext cx="0" cy="62261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0" name="Text Box 30">
            <a:extLst>
              <a:ext uri="{FF2B5EF4-FFF2-40B4-BE49-F238E27FC236}">
                <a16:creationId xmlns:a16="http://schemas.microsoft.com/office/drawing/2014/main" id="{D59EB04C-20D7-4790-9DFC-71184BB3BE86}"/>
              </a:ext>
            </a:extLst>
          </p:cNvPr>
          <p:cNvSpPr txBox="1">
            <a:spLocks noChangeArrowheads="1"/>
          </p:cNvSpPr>
          <p:nvPr/>
        </p:nvSpPr>
        <p:spPr bwMode="auto">
          <a:xfrm>
            <a:off x="6381750" y="3421063"/>
            <a:ext cx="336550"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TUBE LENGTH MINIMUM 17.5cm</a:t>
            </a:r>
            <a:endParaRPr lang="en-US" altLang="en-US" sz="1000"/>
          </a:p>
        </p:txBody>
      </p:sp>
      <p:sp>
        <p:nvSpPr>
          <p:cNvPr id="3101" name="Line 31">
            <a:extLst>
              <a:ext uri="{FF2B5EF4-FFF2-40B4-BE49-F238E27FC236}">
                <a16:creationId xmlns:a16="http://schemas.microsoft.com/office/drawing/2014/main" id="{48A69F5E-DD3B-49EC-A2F7-4DC84C6F9468}"/>
              </a:ext>
            </a:extLst>
          </p:cNvPr>
          <p:cNvSpPr>
            <a:spLocks noChangeShapeType="1"/>
          </p:cNvSpPr>
          <p:nvPr/>
        </p:nvSpPr>
        <p:spPr bwMode="auto">
          <a:xfrm>
            <a:off x="5876925" y="6105525"/>
            <a:ext cx="0" cy="15827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2" name="Text Box 32">
            <a:extLst>
              <a:ext uri="{FF2B5EF4-FFF2-40B4-BE49-F238E27FC236}">
                <a16:creationId xmlns:a16="http://schemas.microsoft.com/office/drawing/2014/main" id="{14860A17-F35F-41A4-8B75-93E5920C51A2}"/>
              </a:ext>
            </a:extLst>
          </p:cNvPr>
          <p:cNvSpPr txBox="1">
            <a:spLocks noChangeArrowheads="1"/>
          </p:cNvSpPr>
          <p:nvPr/>
        </p:nvSpPr>
        <p:spPr bwMode="auto">
          <a:xfrm rot="-5400000">
            <a:off x="5110956" y="6798469"/>
            <a:ext cx="1344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SOLVENT VOLUME</a:t>
            </a:r>
            <a:endParaRPr lang="en-US" altLang="en-US" sz="1000"/>
          </a:p>
        </p:txBody>
      </p:sp>
      <p:sp>
        <p:nvSpPr>
          <p:cNvPr id="3103" name="Rectangle 33">
            <a:extLst>
              <a:ext uri="{FF2B5EF4-FFF2-40B4-BE49-F238E27FC236}">
                <a16:creationId xmlns:a16="http://schemas.microsoft.com/office/drawing/2014/main" id="{7C7C3B97-8DD0-40DB-A665-D9A0B88A4D0A}"/>
              </a:ext>
            </a:extLst>
          </p:cNvPr>
          <p:cNvSpPr>
            <a:spLocks noChangeArrowheads="1"/>
          </p:cNvSpPr>
          <p:nvPr/>
        </p:nvSpPr>
        <p:spPr bwMode="auto">
          <a:xfrm>
            <a:off x="188913" y="162371"/>
            <a:ext cx="6480175" cy="69011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pic>
        <p:nvPicPr>
          <p:cNvPr id="3104" name="Picture 34">
            <a:extLst>
              <a:ext uri="{FF2B5EF4-FFF2-40B4-BE49-F238E27FC236}">
                <a16:creationId xmlns:a16="http://schemas.microsoft.com/office/drawing/2014/main" id="{7076E62E-6545-4711-9C6F-17F9F616F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278415" y="250177"/>
            <a:ext cx="1464816" cy="534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35">
            <a:extLst>
              <a:ext uri="{FF2B5EF4-FFF2-40B4-BE49-F238E27FC236}">
                <a16:creationId xmlns:a16="http://schemas.microsoft.com/office/drawing/2014/main" id="{25275F5D-8D2C-4DC1-B310-263EEF0F6158}"/>
              </a:ext>
            </a:extLst>
          </p:cNvPr>
          <p:cNvSpPr txBox="1">
            <a:spLocks noChangeArrowheads="1"/>
          </p:cNvSpPr>
          <p:nvPr/>
        </p:nvSpPr>
        <p:spPr bwMode="auto">
          <a:xfrm>
            <a:off x="2886602" y="215370"/>
            <a:ext cx="334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CHEMISTRY NMR SERVICE</a:t>
            </a:r>
          </a:p>
          <a:p>
            <a:pPr algn="ctr" eaLnBrk="1" hangingPunct="1"/>
            <a:r>
              <a:rPr lang="en-GB" altLang="en-US" dirty="0"/>
              <a:t>SAMPLE SUBMISSION FORM</a:t>
            </a:r>
            <a:endParaRPr lang="en-US" altLang="en-US" dirty="0"/>
          </a:p>
        </p:txBody>
      </p:sp>
      <p:sp>
        <p:nvSpPr>
          <p:cNvPr id="3106" name="Rectangle 36">
            <a:extLst>
              <a:ext uri="{FF2B5EF4-FFF2-40B4-BE49-F238E27FC236}">
                <a16:creationId xmlns:a16="http://schemas.microsoft.com/office/drawing/2014/main" id="{3F2C901A-7366-4EF4-ABB9-D0D0C6A44FBE}"/>
              </a:ext>
            </a:extLst>
          </p:cNvPr>
          <p:cNvSpPr>
            <a:spLocks noChangeArrowheads="1"/>
          </p:cNvSpPr>
          <p:nvPr/>
        </p:nvSpPr>
        <p:spPr bwMode="auto">
          <a:xfrm>
            <a:off x="188913" y="1136650"/>
            <a:ext cx="5472112" cy="18002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7" name="Rectangle 37">
            <a:extLst>
              <a:ext uri="{FF2B5EF4-FFF2-40B4-BE49-F238E27FC236}">
                <a16:creationId xmlns:a16="http://schemas.microsoft.com/office/drawing/2014/main" id="{042E1A15-087E-45A2-82E7-AAE5707BBEA7}"/>
              </a:ext>
            </a:extLst>
          </p:cNvPr>
          <p:cNvSpPr>
            <a:spLocks noChangeArrowheads="1"/>
          </p:cNvSpPr>
          <p:nvPr/>
        </p:nvSpPr>
        <p:spPr bwMode="auto">
          <a:xfrm>
            <a:off x="188913" y="852488"/>
            <a:ext cx="5472112" cy="6445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8" name="Rectangle 38">
            <a:extLst>
              <a:ext uri="{FF2B5EF4-FFF2-40B4-BE49-F238E27FC236}">
                <a16:creationId xmlns:a16="http://schemas.microsoft.com/office/drawing/2014/main" id="{6FA6DE1D-3B3A-44A4-9374-1C016B4F807B}"/>
              </a:ext>
            </a:extLst>
          </p:cNvPr>
          <p:cNvSpPr>
            <a:spLocks noChangeArrowheads="1"/>
          </p:cNvSpPr>
          <p:nvPr/>
        </p:nvSpPr>
        <p:spPr bwMode="auto">
          <a:xfrm>
            <a:off x="188913" y="1497013"/>
            <a:ext cx="5472112"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9" name="Rectangle 39">
            <a:extLst>
              <a:ext uri="{FF2B5EF4-FFF2-40B4-BE49-F238E27FC236}">
                <a16:creationId xmlns:a16="http://schemas.microsoft.com/office/drawing/2014/main" id="{A6BF0DB5-E6E8-4F67-99C8-58694AC980C2}"/>
              </a:ext>
            </a:extLst>
          </p:cNvPr>
          <p:cNvSpPr>
            <a:spLocks noChangeArrowheads="1"/>
          </p:cNvSpPr>
          <p:nvPr/>
        </p:nvSpPr>
        <p:spPr bwMode="auto">
          <a:xfrm>
            <a:off x="3644900" y="852469"/>
            <a:ext cx="2016125" cy="1369620"/>
          </a:xfrm>
          <a:prstGeom prst="rect">
            <a:avLst/>
          </a:prstGeom>
          <a:noFill/>
          <a:ln w="9525" cmpd="sng"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0" name="Rectangle 40">
            <a:extLst>
              <a:ext uri="{FF2B5EF4-FFF2-40B4-BE49-F238E27FC236}">
                <a16:creationId xmlns:a16="http://schemas.microsoft.com/office/drawing/2014/main" id="{32CACE39-9DB7-4EF4-87DC-4E9AFA1CB7A0}"/>
              </a:ext>
            </a:extLst>
          </p:cNvPr>
          <p:cNvSpPr>
            <a:spLocks noChangeArrowheads="1"/>
          </p:cNvSpPr>
          <p:nvPr/>
        </p:nvSpPr>
        <p:spPr bwMode="auto">
          <a:xfrm>
            <a:off x="3644900" y="2222089"/>
            <a:ext cx="2016125" cy="333151"/>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1" name="Text Box 41">
            <a:extLst>
              <a:ext uri="{FF2B5EF4-FFF2-40B4-BE49-F238E27FC236}">
                <a16:creationId xmlns:a16="http://schemas.microsoft.com/office/drawing/2014/main" id="{796E8EF4-D69C-4625-AA41-07648B597E82}"/>
              </a:ext>
            </a:extLst>
          </p:cNvPr>
          <p:cNvSpPr txBox="1">
            <a:spLocks noChangeArrowheads="1"/>
          </p:cNvSpPr>
          <p:nvPr/>
        </p:nvSpPr>
        <p:spPr bwMode="auto">
          <a:xfrm>
            <a:off x="163049" y="854399"/>
            <a:ext cx="588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Name</a:t>
            </a:r>
            <a:endParaRPr lang="en-US" altLang="en-US" sz="1200" dirty="0"/>
          </a:p>
        </p:txBody>
      </p:sp>
      <p:sp>
        <p:nvSpPr>
          <p:cNvPr id="3112" name="Text Box 42">
            <a:extLst>
              <a:ext uri="{FF2B5EF4-FFF2-40B4-BE49-F238E27FC236}">
                <a16:creationId xmlns:a16="http://schemas.microsoft.com/office/drawing/2014/main" id="{5181C371-B08A-4422-8F7A-97B8AEB991A0}"/>
              </a:ext>
            </a:extLst>
          </p:cNvPr>
          <p:cNvSpPr txBox="1">
            <a:spLocks noChangeArrowheads="1"/>
          </p:cNvSpPr>
          <p:nvPr/>
        </p:nvSpPr>
        <p:spPr bwMode="auto">
          <a:xfrm>
            <a:off x="260350" y="1423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13" name="Text Box 43">
            <a:extLst>
              <a:ext uri="{FF2B5EF4-FFF2-40B4-BE49-F238E27FC236}">
                <a16:creationId xmlns:a16="http://schemas.microsoft.com/office/drawing/2014/main" id="{A84B373A-3AE0-42B3-A19C-DB37E23957F0}"/>
              </a:ext>
            </a:extLst>
          </p:cNvPr>
          <p:cNvSpPr txBox="1">
            <a:spLocks noChangeArrowheads="1"/>
          </p:cNvSpPr>
          <p:nvPr/>
        </p:nvSpPr>
        <p:spPr bwMode="auto">
          <a:xfrm>
            <a:off x="171451" y="1533466"/>
            <a:ext cx="2098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Sample Code</a:t>
            </a:r>
          </a:p>
          <a:p>
            <a:pPr eaLnBrk="1" hangingPunct="1"/>
            <a:r>
              <a:rPr lang="en-GB" altLang="en-US" sz="1000" dirty="0"/>
              <a:t>(to match lab book)</a:t>
            </a:r>
            <a:endParaRPr lang="en-US" altLang="en-US" sz="1000" dirty="0"/>
          </a:p>
        </p:txBody>
      </p:sp>
      <p:sp>
        <p:nvSpPr>
          <p:cNvPr id="3114" name="Text Box 44">
            <a:extLst>
              <a:ext uri="{FF2B5EF4-FFF2-40B4-BE49-F238E27FC236}">
                <a16:creationId xmlns:a16="http://schemas.microsoft.com/office/drawing/2014/main" id="{F95736AE-A495-4143-9DC9-C4B7455A8860}"/>
              </a:ext>
            </a:extLst>
          </p:cNvPr>
          <p:cNvSpPr txBox="1">
            <a:spLocks noChangeArrowheads="1"/>
          </p:cNvSpPr>
          <p:nvPr/>
        </p:nvSpPr>
        <p:spPr bwMode="auto">
          <a:xfrm>
            <a:off x="169863" y="2208213"/>
            <a:ext cx="129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Name of compound</a:t>
            </a:r>
          </a:p>
          <a:p>
            <a:pPr eaLnBrk="1" hangingPunct="1"/>
            <a:r>
              <a:rPr lang="en-GB" altLang="en-US" sz="1000" dirty="0"/>
              <a:t>(if known)</a:t>
            </a:r>
            <a:endParaRPr lang="en-US" altLang="en-US" sz="1000" dirty="0"/>
          </a:p>
        </p:txBody>
      </p:sp>
      <p:sp>
        <p:nvSpPr>
          <p:cNvPr id="3115" name="Text Box 45">
            <a:extLst>
              <a:ext uri="{FF2B5EF4-FFF2-40B4-BE49-F238E27FC236}">
                <a16:creationId xmlns:a16="http://schemas.microsoft.com/office/drawing/2014/main" id="{453E970D-EFCD-4571-89DD-060E52CD9958}"/>
              </a:ext>
            </a:extLst>
          </p:cNvPr>
          <p:cNvSpPr txBox="1">
            <a:spLocks noChangeArrowheads="1"/>
          </p:cNvSpPr>
          <p:nvPr/>
        </p:nvSpPr>
        <p:spPr bwMode="auto">
          <a:xfrm>
            <a:off x="3601573" y="861219"/>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200" dirty="0"/>
              <a:t>Group</a:t>
            </a:r>
            <a:endParaRPr lang="en-US" altLang="en-US" sz="1200" dirty="0"/>
          </a:p>
        </p:txBody>
      </p:sp>
      <p:sp>
        <p:nvSpPr>
          <p:cNvPr id="3116" name="Text Box 46">
            <a:extLst>
              <a:ext uri="{FF2B5EF4-FFF2-40B4-BE49-F238E27FC236}">
                <a16:creationId xmlns:a16="http://schemas.microsoft.com/office/drawing/2014/main" id="{BA0EAB2B-2716-4713-9CF7-762D81E6F12A}"/>
              </a:ext>
            </a:extLst>
          </p:cNvPr>
          <p:cNvSpPr txBox="1">
            <a:spLocks noChangeArrowheads="1"/>
          </p:cNvSpPr>
          <p:nvPr/>
        </p:nvSpPr>
        <p:spPr bwMode="auto">
          <a:xfrm>
            <a:off x="3643313" y="1540463"/>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Date</a:t>
            </a:r>
            <a:endParaRPr lang="en-US" altLang="en-US" sz="1200" dirty="0"/>
          </a:p>
        </p:txBody>
      </p:sp>
      <p:sp>
        <p:nvSpPr>
          <p:cNvPr id="3117" name="Text Box 47">
            <a:extLst>
              <a:ext uri="{FF2B5EF4-FFF2-40B4-BE49-F238E27FC236}">
                <a16:creationId xmlns:a16="http://schemas.microsoft.com/office/drawing/2014/main" id="{7DE75CE8-6E01-4CCF-A182-CD762A4807D0}"/>
              </a:ext>
            </a:extLst>
          </p:cNvPr>
          <p:cNvSpPr txBox="1">
            <a:spLocks noChangeArrowheads="1"/>
          </p:cNvSpPr>
          <p:nvPr/>
        </p:nvSpPr>
        <p:spPr bwMode="auto">
          <a:xfrm>
            <a:off x="3648075" y="1899238"/>
            <a:ext cx="4365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Lab</a:t>
            </a:r>
            <a:endParaRPr lang="en-US" altLang="en-US" sz="1200" dirty="0"/>
          </a:p>
        </p:txBody>
      </p:sp>
      <p:sp>
        <p:nvSpPr>
          <p:cNvPr id="3118" name="Text Box 48">
            <a:extLst>
              <a:ext uri="{FF2B5EF4-FFF2-40B4-BE49-F238E27FC236}">
                <a16:creationId xmlns:a16="http://schemas.microsoft.com/office/drawing/2014/main" id="{F3424C51-CDF6-4032-9418-4F2EFBBF3825}"/>
              </a:ext>
            </a:extLst>
          </p:cNvPr>
          <p:cNvSpPr txBox="1">
            <a:spLocks noChangeArrowheads="1"/>
          </p:cNvSpPr>
          <p:nvPr/>
        </p:nvSpPr>
        <p:spPr bwMode="auto">
          <a:xfrm>
            <a:off x="3636897" y="225107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Phone</a:t>
            </a:r>
            <a:endParaRPr lang="en-US" altLang="en-US" sz="1200" dirty="0"/>
          </a:p>
        </p:txBody>
      </p:sp>
      <p:sp>
        <p:nvSpPr>
          <p:cNvPr id="3119" name="Text Box 49">
            <a:extLst>
              <a:ext uri="{FF2B5EF4-FFF2-40B4-BE49-F238E27FC236}">
                <a16:creationId xmlns:a16="http://schemas.microsoft.com/office/drawing/2014/main" id="{C5D27D82-A87E-404E-8391-CCB9E570EE35}"/>
              </a:ext>
            </a:extLst>
          </p:cNvPr>
          <p:cNvSpPr txBox="1">
            <a:spLocks noChangeArrowheads="1"/>
          </p:cNvSpPr>
          <p:nvPr/>
        </p:nvSpPr>
        <p:spPr bwMode="auto">
          <a:xfrm>
            <a:off x="187325" y="2951163"/>
            <a:ext cx="168828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Structure</a:t>
            </a:r>
            <a:r>
              <a:rPr lang="en-US" altLang="en-US" sz="1000" dirty="0"/>
              <a:t> if known</a:t>
            </a:r>
          </a:p>
          <a:p>
            <a:pPr eaLnBrk="1" hangingPunct="1"/>
            <a:r>
              <a:rPr lang="en-US" altLang="en-US" sz="1000" dirty="0"/>
              <a:t>(Paste from other software</a:t>
            </a:r>
          </a:p>
          <a:p>
            <a:pPr eaLnBrk="1" hangingPunct="1"/>
            <a:r>
              <a:rPr lang="en-US" altLang="en-US" sz="1000" dirty="0"/>
              <a:t>if required)</a:t>
            </a:r>
            <a:endParaRPr lang="en-GB" altLang="en-US" sz="1000" dirty="0"/>
          </a:p>
        </p:txBody>
      </p:sp>
      <p:sp>
        <p:nvSpPr>
          <p:cNvPr id="3120" name="Rectangle 50">
            <a:extLst>
              <a:ext uri="{FF2B5EF4-FFF2-40B4-BE49-F238E27FC236}">
                <a16:creationId xmlns:a16="http://schemas.microsoft.com/office/drawing/2014/main" id="{A1BED482-7B78-4AE2-B297-37DF3C21B2E2}"/>
              </a:ext>
            </a:extLst>
          </p:cNvPr>
          <p:cNvSpPr>
            <a:spLocks noChangeArrowheads="1"/>
          </p:cNvSpPr>
          <p:nvPr/>
        </p:nvSpPr>
        <p:spPr bwMode="auto">
          <a:xfrm>
            <a:off x="188913" y="5097463"/>
            <a:ext cx="547211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1" name="Text Box 53">
            <a:extLst>
              <a:ext uri="{FF2B5EF4-FFF2-40B4-BE49-F238E27FC236}">
                <a16:creationId xmlns:a16="http://schemas.microsoft.com/office/drawing/2014/main" id="{28BBCE41-0CAF-4442-A3DE-AF907582303C}"/>
              </a:ext>
            </a:extLst>
          </p:cNvPr>
          <p:cNvSpPr txBox="1">
            <a:spLocks noChangeArrowheads="1"/>
          </p:cNvSpPr>
          <p:nvPr/>
        </p:nvSpPr>
        <p:spPr bwMode="auto">
          <a:xfrm>
            <a:off x="3581400" y="2959100"/>
            <a:ext cx="1152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a:t>Sample Mass</a:t>
            </a:r>
            <a:endParaRPr lang="en-US" altLang="en-US" sz="1100"/>
          </a:p>
        </p:txBody>
      </p:sp>
      <p:sp>
        <p:nvSpPr>
          <p:cNvPr id="3122" name="Rectangle 55">
            <a:extLst>
              <a:ext uri="{FF2B5EF4-FFF2-40B4-BE49-F238E27FC236}">
                <a16:creationId xmlns:a16="http://schemas.microsoft.com/office/drawing/2014/main" id="{3C39CA05-DEE6-49B8-86C9-E092DE1B9336}"/>
              </a:ext>
            </a:extLst>
          </p:cNvPr>
          <p:cNvSpPr>
            <a:spLocks noChangeArrowheads="1"/>
          </p:cNvSpPr>
          <p:nvPr/>
        </p:nvSpPr>
        <p:spPr bwMode="auto">
          <a:xfrm>
            <a:off x="188913" y="5097463"/>
            <a:ext cx="230346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3" name="Rectangle 56">
            <a:extLst>
              <a:ext uri="{FF2B5EF4-FFF2-40B4-BE49-F238E27FC236}">
                <a16:creationId xmlns:a16="http://schemas.microsoft.com/office/drawing/2014/main" id="{70D72F80-42A4-4398-A6D0-3A2DE82EA827}"/>
              </a:ext>
            </a:extLst>
          </p:cNvPr>
          <p:cNvSpPr>
            <a:spLocks noChangeArrowheads="1"/>
          </p:cNvSpPr>
          <p:nvPr/>
        </p:nvSpPr>
        <p:spPr bwMode="auto">
          <a:xfrm>
            <a:off x="188913" y="5097463"/>
            <a:ext cx="1152525"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4" name="Rectangle 57">
            <a:extLst>
              <a:ext uri="{FF2B5EF4-FFF2-40B4-BE49-F238E27FC236}">
                <a16:creationId xmlns:a16="http://schemas.microsoft.com/office/drawing/2014/main" id="{7F4BE085-6670-47CE-9E2D-1FA9AAEDEC8A}"/>
              </a:ext>
            </a:extLst>
          </p:cNvPr>
          <p:cNvSpPr>
            <a:spLocks noChangeArrowheads="1"/>
          </p:cNvSpPr>
          <p:nvPr/>
        </p:nvSpPr>
        <p:spPr bwMode="auto">
          <a:xfrm>
            <a:off x="981075"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25" name="Rectangle 58">
            <a:extLst>
              <a:ext uri="{FF2B5EF4-FFF2-40B4-BE49-F238E27FC236}">
                <a16:creationId xmlns:a16="http://schemas.microsoft.com/office/drawing/2014/main" id="{6AAB5E84-A809-4711-AAE4-81F279A07FB4}"/>
              </a:ext>
            </a:extLst>
          </p:cNvPr>
          <p:cNvSpPr>
            <a:spLocks noChangeArrowheads="1"/>
          </p:cNvSpPr>
          <p:nvPr/>
        </p:nvSpPr>
        <p:spPr bwMode="auto">
          <a:xfrm>
            <a:off x="2133600"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6" name="Rectangle 59">
            <a:extLst>
              <a:ext uri="{FF2B5EF4-FFF2-40B4-BE49-F238E27FC236}">
                <a16:creationId xmlns:a16="http://schemas.microsoft.com/office/drawing/2014/main" id="{3BAF87E3-32E2-4114-BC9F-56D343D6C35D}"/>
              </a:ext>
            </a:extLst>
          </p:cNvPr>
          <p:cNvSpPr>
            <a:spLocks noChangeArrowheads="1"/>
          </p:cNvSpPr>
          <p:nvPr/>
        </p:nvSpPr>
        <p:spPr bwMode="auto">
          <a:xfrm>
            <a:off x="188913" y="50974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7" name="Rectangle 61">
            <a:extLst>
              <a:ext uri="{FF2B5EF4-FFF2-40B4-BE49-F238E27FC236}">
                <a16:creationId xmlns:a16="http://schemas.microsoft.com/office/drawing/2014/main" id="{12BE09C4-34F6-4CFE-BF83-C4C2A3210953}"/>
              </a:ext>
            </a:extLst>
          </p:cNvPr>
          <p:cNvSpPr>
            <a:spLocks noChangeArrowheads="1"/>
          </p:cNvSpPr>
          <p:nvPr/>
        </p:nvSpPr>
        <p:spPr bwMode="auto">
          <a:xfrm>
            <a:off x="188913" y="5975350"/>
            <a:ext cx="2303462" cy="4397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8" name="Rectangle 62">
            <a:extLst>
              <a:ext uri="{FF2B5EF4-FFF2-40B4-BE49-F238E27FC236}">
                <a16:creationId xmlns:a16="http://schemas.microsoft.com/office/drawing/2014/main" id="{2F22C719-C6CE-4560-A3D6-AB8FBCF41277}"/>
              </a:ext>
            </a:extLst>
          </p:cNvPr>
          <p:cNvSpPr>
            <a:spLocks noChangeArrowheads="1"/>
          </p:cNvSpPr>
          <p:nvPr/>
        </p:nvSpPr>
        <p:spPr bwMode="auto">
          <a:xfrm>
            <a:off x="188913" y="6417892"/>
            <a:ext cx="2303462" cy="435346"/>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9" name="Rectangle 63">
            <a:extLst>
              <a:ext uri="{FF2B5EF4-FFF2-40B4-BE49-F238E27FC236}">
                <a16:creationId xmlns:a16="http://schemas.microsoft.com/office/drawing/2014/main" id="{05046C1B-E501-4AC5-8A19-9C16226345BE}"/>
              </a:ext>
            </a:extLst>
          </p:cNvPr>
          <p:cNvSpPr>
            <a:spLocks noChangeArrowheads="1"/>
          </p:cNvSpPr>
          <p:nvPr/>
        </p:nvSpPr>
        <p:spPr bwMode="auto">
          <a:xfrm>
            <a:off x="188913" y="68500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0" name="Text Box 64">
            <a:extLst>
              <a:ext uri="{FF2B5EF4-FFF2-40B4-BE49-F238E27FC236}">
                <a16:creationId xmlns:a16="http://schemas.microsoft.com/office/drawing/2014/main" id="{B5E00208-5FD3-47CD-AFBD-BEFD88F5C772}"/>
              </a:ext>
            </a:extLst>
          </p:cNvPr>
          <p:cNvSpPr txBox="1">
            <a:spLocks noChangeArrowheads="1"/>
          </p:cNvSpPr>
          <p:nvPr/>
        </p:nvSpPr>
        <p:spPr bwMode="auto">
          <a:xfrm>
            <a:off x="241300" y="5116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1" name="Text Box 65">
            <a:extLst>
              <a:ext uri="{FF2B5EF4-FFF2-40B4-BE49-F238E27FC236}">
                <a16:creationId xmlns:a16="http://schemas.microsoft.com/office/drawing/2014/main" id="{8A3BD09B-BEE1-4B46-96A8-2BE3AD2C560E}"/>
              </a:ext>
            </a:extLst>
          </p:cNvPr>
          <p:cNvSpPr txBox="1">
            <a:spLocks noChangeArrowheads="1"/>
          </p:cNvSpPr>
          <p:nvPr/>
        </p:nvSpPr>
        <p:spPr bwMode="auto">
          <a:xfrm>
            <a:off x="285155" y="5178424"/>
            <a:ext cx="433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a:t>
            </a:r>
            <a:r>
              <a:rPr lang="en-GB" altLang="en-US" dirty="0"/>
              <a:t>H</a:t>
            </a:r>
            <a:endParaRPr lang="en-US" altLang="en-US" baseline="30000" dirty="0"/>
          </a:p>
        </p:txBody>
      </p:sp>
      <p:sp>
        <p:nvSpPr>
          <p:cNvPr id="3132" name="Text Box 66">
            <a:extLst>
              <a:ext uri="{FF2B5EF4-FFF2-40B4-BE49-F238E27FC236}">
                <a16:creationId xmlns:a16="http://schemas.microsoft.com/office/drawing/2014/main" id="{AE2916A6-267A-4730-B8B9-9E8E1E963B84}"/>
              </a:ext>
            </a:extLst>
          </p:cNvPr>
          <p:cNvSpPr txBox="1">
            <a:spLocks noChangeArrowheads="1"/>
          </p:cNvSpPr>
          <p:nvPr/>
        </p:nvSpPr>
        <p:spPr bwMode="auto">
          <a:xfrm>
            <a:off x="285155" y="5610224"/>
            <a:ext cx="517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13</a:t>
            </a:r>
            <a:r>
              <a:rPr lang="en-GB" altLang="en-US" dirty="0"/>
              <a:t>C</a:t>
            </a:r>
            <a:endParaRPr lang="en-US" altLang="en-US" dirty="0"/>
          </a:p>
        </p:txBody>
      </p:sp>
      <p:sp>
        <p:nvSpPr>
          <p:cNvPr id="3133" name="Text Box 67">
            <a:extLst>
              <a:ext uri="{FF2B5EF4-FFF2-40B4-BE49-F238E27FC236}">
                <a16:creationId xmlns:a16="http://schemas.microsoft.com/office/drawing/2014/main" id="{2AEE1C3E-37C7-41B1-AC3E-55C3C1289D22}"/>
              </a:ext>
            </a:extLst>
          </p:cNvPr>
          <p:cNvSpPr txBox="1">
            <a:spLocks noChangeArrowheads="1"/>
          </p:cNvSpPr>
          <p:nvPr/>
        </p:nvSpPr>
        <p:spPr bwMode="auto">
          <a:xfrm>
            <a:off x="245580" y="6037361"/>
            <a:ext cx="663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DEPT</a:t>
            </a:r>
            <a:endParaRPr lang="en-US" altLang="en-US" sz="1400" dirty="0"/>
          </a:p>
        </p:txBody>
      </p:sp>
      <p:sp>
        <p:nvSpPr>
          <p:cNvPr id="3134" name="Text Box 68">
            <a:extLst>
              <a:ext uri="{FF2B5EF4-FFF2-40B4-BE49-F238E27FC236}">
                <a16:creationId xmlns:a16="http://schemas.microsoft.com/office/drawing/2014/main" id="{A5B1CAB4-64CC-431E-B6CA-925C7035BB4D}"/>
              </a:ext>
            </a:extLst>
          </p:cNvPr>
          <p:cNvSpPr txBox="1">
            <a:spLocks noChangeArrowheads="1"/>
          </p:cNvSpPr>
          <p:nvPr/>
        </p:nvSpPr>
        <p:spPr bwMode="auto">
          <a:xfrm>
            <a:off x="299348" y="6477000"/>
            <a:ext cx="4970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11</a:t>
            </a:r>
            <a:r>
              <a:rPr lang="en-GB" altLang="en-US" dirty="0"/>
              <a:t>B</a:t>
            </a:r>
            <a:endParaRPr lang="en-US" altLang="en-US" dirty="0"/>
          </a:p>
        </p:txBody>
      </p:sp>
      <p:sp>
        <p:nvSpPr>
          <p:cNvPr id="3135" name="Text Box 69">
            <a:extLst>
              <a:ext uri="{FF2B5EF4-FFF2-40B4-BE49-F238E27FC236}">
                <a16:creationId xmlns:a16="http://schemas.microsoft.com/office/drawing/2014/main" id="{D5F3F8C4-F6F2-423C-8ACC-DC64C4655783}"/>
              </a:ext>
            </a:extLst>
          </p:cNvPr>
          <p:cNvSpPr txBox="1">
            <a:spLocks noChangeArrowheads="1"/>
          </p:cNvSpPr>
          <p:nvPr/>
        </p:nvSpPr>
        <p:spPr bwMode="auto">
          <a:xfrm>
            <a:off x="288738" y="6908344"/>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19</a:t>
            </a:r>
            <a:r>
              <a:rPr lang="en-GB" altLang="en-US" dirty="0"/>
              <a:t>F</a:t>
            </a:r>
            <a:endParaRPr lang="en-US" altLang="en-US" dirty="0"/>
          </a:p>
        </p:txBody>
      </p:sp>
      <p:sp>
        <p:nvSpPr>
          <p:cNvPr id="3136" name="Text Box 70">
            <a:extLst>
              <a:ext uri="{FF2B5EF4-FFF2-40B4-BE49-F238E27FC236}">
                <a16:creationId xmlns:a16="http://schemas.microsoft.com/office/drawing/2014/main" id="{32C26567-21EF-47D0-87F5-EFC51EFFAE8E}"/>
              </a:ext>
            </a:extLst>
          </p:cNvPr>
          <p:cNvSpPr txBox="1">
            <a:spLocks noChangeArrowheads="1"/>
          </p:cNvSpPr>
          <p:nvPr/>
        </p:nvSpPr>
        <p:spPr bwMode="auto">
          <a:xfrm>
            <a:off x="311708" y="7342465"/>
            <a:ext cx="508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31</a:t>
            </a:r>
            <a:r>
              <a:rPr lang="en-GB" altLang="en-US" dirty="0"/>
              <a:t>P</a:t>
            </a:r>
            <a:endParaRPr lang="en-US" altLang="en-US" dirty="0"/>
          </a:p>
        </p:txBody>
      </p:sp>
      <p:sp>
        <p:nvSpPr>
          <p:cNvPr id="3137" name="Text Box 71">
            <a:extLst>
              <a:ext uri="{FF2B5EF4-FFF2-40B4-BE49-F238E27FC236}">
                <a16:creationId xmlns:a16="http://schemas.microsoft.com/office/drawing/2014/main" id="{931A73C8-8720-4849-A2C6-530942693EB2}"/>
              </a:ext>
            </a:extLst>
          </p:cNvPr>
          <p:cNvSpPr txBox="1">
            <a:spLocks noChangeArrowheads="1"/>
          </p:cNvSpPr>
          <p:nvPr/>
        </p:nvSpPr>
        <p:spPr bwMode="auto">
          <a:xfrm>
            <a:off x="1311030" y="5151993"/>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COSY</a:t>
            </a:r>
            <a:endParaRPr lang="en-US" altLang="en-US" dirty="0"/>
          </a:p>
        </p:txBody>
      </p:sp>
      <p:sp>
        <p:nvSpPr>
          <p:cNvPr id="3138" name="Text Box 72">
            <a:extLst>
              <a:ext uri="{FF2B5EF4-FFF2-40B4-BE49-F238E27FC236}">
                <a16:creationId xmlns:a16="http://schemas.microsoft.com/office/drawing/2014/main" id="{0A0F6E33-8F69-4A36-A9AD-7068804DEB8C}"/>
              </a:ext>
            </a:extLst>
          </p:cNvPr>
          <p:cNvSpPr txBox="1">
            <a:spLocks noChangeArrowheads="1"/>
          </p:cNvSpPr>
          <p:nvPr/>
        </p:nvSpPr>
        <p:spPr bwMode="auto">
          <a:xfrm>
            <a:off x="1309811" y="5590992"/>
            <a:ext cx="84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HSQC</a:t>
            </a:r>
            <a:endParaRPr lang="en-US" altLang="en-US" dirty="0"/>
          </a:p>
        </p:txBody>
      </p:sp>
      <p:sp>
        <p:nvSpPr>
          <p:cNvPr id="3139" name="Text Box 73">
            <a:extLst>
              <a:ext uri="{FF2B5EF4-FFF2-40B4-BE49-F238E27FC236}">
                <a16:creationId xmlns:a16="http://schemas.microsoft.com/office/drawing/2014/main" id="{4F3F1523-F7BD-479D-B608-BD046D1EC6C4}"/>
              </a:ext>
            </a:extLst>
          </p:cNvPr>
          <p:cNvSpPr txBox="1">
            <a:spLocks noChangeArrowheads="1"/>
          </p:cNvSpPr>
          <p:nvPr/>
        </p:nvSpPr>
        <p:spPr bwMode="auto">
          <a:xfrm>
            <a:off x="1305819" y="6013267"/>
            <a:ext cx="857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HMBC</a:t>
            </a:r>
            <a:endParaRPr lang="en-US" altLang="en-US" dirty="0"/>
          </a:p>
        </p:txBody>
      </p:sp>
      <p:sp>
        <p:nvSpPr>
          <p:cNvPr id="3140" name="Text Box 75">
            <a:extLst>
              <a:ext uri="{FF2B5EF4-FFF2-40B4-BE49-F238E27FC236}">
                <a16:creationId xmlns:a16="http://schemas.microsoft.com/office/drawing/2014/main" id="{723AF3DD-898B-499E-9DBA-D66A288B6983}"/>
              </a:ext>
            </a:extLst>
          </p:cNvPr>
          <p:cNvSpPr txBox="1">
            <a:spLocks noChangeArrowheads="1"/>
          </p:cNvSpPr>
          <p:nvPr/>
        </p:nvSpPr>
        <p:spPr bwMode="auto">
          <a:xfrm>
            <a:off x="1307582" y="6457158"/>
            <a:ext cx="882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TOCSY</a:t>
            </a:r>
            <a:endParaRPr lang="en-US" altLang="en-US" sz="1600" dirty="0"/>
          </a:p>
        </p:txBody>
      </p:sp>
      <p:sp>
        <p:nvSpPr>
          <p:cNvPr id="3141" name="Text Box 76">
            <a:extLst>
              <a:ext uri="{FF2B5EF4-FFF2-40B4-BE49-F238E27FC236}">
                <a16:creationId xmlns:a16="http://schemas.microsoft.com/office/drawing/2014/main" id="{BCC53D3B-0D87-46D0-88EF-FE760B5B7640}"/>
              </a:ext>
            </a:extLst>
          </p:cNvPr>
          <p:cNvSpPr txBox="1">
            <a:spLocks noChangeArrowheads="1"/>
          </p:cNvSpPr>
          <p:nvPr/>
        </p:nvSpPr>
        <p:spPr bwMode="auto">
          <a:xfrm>
            <a:off x="1305819" y="6915945"/>
            <a:ext cx="893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NOESY</a:t>
            </a:r>
            <a:endParaRPr lang="en-US" altLang="en-US" sz="1600" dirty="0"/>
          </a:p>
        </p:txBody>
      </p:sp>
      <p:sp>
        <p:nvSpPr>
          <p:cNvPr id="3142" name="Text Box 77">
            <a:extLst>
              <a:ext uri="{FF2B5EF4-FFF2-40B4-BE49-F238E27FC236}">
                <a16:creationId xmlns:a16="http://schemas.microsoft.com/office/drawing/2014/main" id="{AFA98ED3-9552-48AB-901A-F53A451E2BEB}"/>
              </a:ext>
            </a:extLst>
          </p:cNvPr>
          <p:cNvSpPr txBox="1">
            <a:spLocks noChangeArrowheads="1"/>
          </p:cNvSpPr>
          <p:nvPr/>
        </p:nvSpPr>
        <p:spPr bwMode="auto">
          <a:xfrm>
            <a:off x="1303265" y="7338597"/>
            <a:ext cx="901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ROESY</a:t>
            </a:r>
            <a:endParaRPr lang="en-US" altLang="en-US" sz="1600" dirty="0"/>
          </a:p>
        </p:txBody>
      </p:sp>
      <p:sp>
        <p:nvSpPr>
          <p:cNvPr id="3143" name="Rectangle 78">
            <a:extLst>
              <a:ext uri="{FF2B5EF4-FFF2-40B4-BE49-F238E27FC236}">
                <a16:creationId xmlns:a16="http://schemas.microsoft.com/office/drawing/2014/main" id="{8253E541-C852-4255-9DFA-C37F8C3B3AF2}"/>
              </a:ext>
            </a:extLst>
          </p:cNvPr>
          <p:cNvSpPr>
            <a:spLocks noChangeArrowheads="1"/>
          </p:cNvSpPr>
          <p:nvPr/>
        </p:nvSpPr>
        <p:spPr bwMode="auto">
          <a:xfrm>
            <a:off x="2492375" y="5099538"/>
            <a:ext cx="3169871" cy="8742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4" name="Text Box 80">
            <a:extLst>
              <a:ext uri="{FF2B5EF4-FFF2-40B4-BE49-F238E27FC236}">
                <a16:creationId xmlns:a16="http://schemas.microsoft.com/office/drawing/2014/main" id="{D27FAC72-C9B6-4686-987E-B5EDBACCDCD6}"/>
              </a:ext>
            </a:extLst>
          </p:cNvPr>
          <p:cNvSpPr txBox="1">
            <a:spLocks noChangeArrowheads="1"/>
          </p:cNvSpPr>
          <p:nvPr/>
        </p:nvSpPr>
        <p:spPr bwMode="auto">
          <a:xfrm>
            <a:off x="2454056" y="5106460"/>
            <a:ext cx="318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Shift range/Other experimental details</a:t>
            </a:r>
            <a:endParaRPr lang="en-US" altLang="en-US" sz="1400" dirty="0"/>
          </a:p>
        </p:txBody>
      </p:sp>
      <p:sp>
        <p:nvSpPr>
          <p:cNvPr id="3145" name="Line 88">
            <a:extLst>
              <a:ext uri="{FF2B5EF4-FFF2-40B4-BE49-F238E27FC236}">
                <a16:creationId xmlns:a16="http://schemas.microsoft.com/office/drawing/2014/main" id="{C967F308-F5E7-4438-90D4-41C9F1B89367}"/>
              </a:ext>
            </a:extLst>
          </p:cNvPr>
          <p:cNvSpPr>
            <a:spLocks noChangeShapeType="1"/>
          </p:cNvSpPr>
          <p:nvPr/>
        </p:nvSpPr>
        <p:spPr bwMode="auto">
          <a:xfrm flipV="1">
            <a:off x="6092825" y="740092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6" name="Line 90">
            <a:extLst>
              <a:ext uri="{FF2B5EF4-FFF2-40B4-BE49-F238E27FC236}">
                <a16:creationId xmlns:a16="http://schemas.microsoft.com/office/drawing/2014/main" id="{DC2D5054-C7C1-4409-A4E0-7EF5344DC48C}"/>
              </a:ext>
            </a:extLst>
          </p:cNvPr>
          <p:cNvSpPr>
            <a:spLocks noChangeShapeType="1"/>
          </p:cNvSpPr>
          <p:nvPr/>
        </p:nvSpPr>
        <p:spPr bwMode="auto">
          <a:xfrm>
            <a:off x="6270625" y="74295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7" name="Rectangle 91">
            <a:extLst>
              <a:ext uri="{FF2B5EF4-FFF2-40B4-BE49-F238E27FC236}">
                <a16:creationId xmlns:a16="http://schemas.microsoft.com/office/drawing/2014/main" id="{8330AB47-12F9-4E75-B5BA-71486DA9F8D2}"/>
              </a:ext>
            </a:extLst>
          </p:cNvPr>
          <p:cNvSpPr>
            <a:spLocks noChangeArrowheads="1"/>
          </p:cNvSpPr>
          <p:nvPr/>
        </p:nvSpPr>
        <p:spPr bwMode="auto">
          <a:xfrm>
            <a:off x="3644900" y="2936875"/>
            <a:ext cx="2016125" cy="3111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8" name="Text Box 92">
            <a:extLst>
              <a:ext uri="{FF2B5EF4-FFF2-40B4-BE49-F238E27FC236}">
                <a16:creationId xmlns:a16="http://schemas.microsoft.com/office/drawing/2014/main" id="{EABBC53D-20FA-464D-B315-363415EC5991}"/>
              </a:ext>
            </a:extLst>
          </p:cNvPr>
          <p:cNvSpPr txBox="1">
            <a:spLocks noChangeArrowheads="1"/>
          </p:cNvSpPr>
          <p:nvPr/>
        </p:nvSpPr>
        <p:spPr bwMode="auto">
          <a:xfrm>
            <a:off x="3621087" y="3889376"/>
            <a:ext cx="690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dirty="0"/>
              <a:t>Solvent</a:t>
            </a:r>
            <a:endParaRPr lang="en-US" altLang="en-US" sz="1100" dirty="0"/>
          </a:p>
        </p:txBody>
      </p:sp>
      <p:sp>
        <p:nvSpPr>
          <p:cNvPr id="3149" name="Rectangle 40">
            <a:extLst>
              <a:ext uri="{FF2B5EF4-FFF2-40B4-BE49-F238E27FC236}">
                <a16:creationId xmlns:a16="http://schemas.microsoft.com/office/drawing/2014/main" id="{80646825-69DB-42CE-91D2-B53E4BCB382A}"/>
              </a:ext>
            </a:extLst>
          </p:cNvPr>
          <p:cNvSpPr>
            <a:spLocks noChangeArrowheads="1"/>
          </p:cNvSpPr>
          <p:nvPr/>
        </p:nvSpPr>
        <p:spPr bwMode="auto">
          <a:xfrm>
            <a:off x="3644900" y="2555239"/>
            <a:ext cx="2016125" cy="38163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dirty="0"/>
          </a:p>
        </p:txBody>
      </p:sp>
      <p:sp>
        <p:nvSpPr>
          <p:cNvPr id="3150" name="Text Box 48">
            <a:extLst>
              <a:ext uri="{FF2B5EF4-FFF2-40B4-BE49-F238E27FC236}">
                <a16:creationId xmlns:a16="http://schemas.microsoft.com/office/drawing/2014/main" id="{86FD8C48-48C9-4989-B8CE-3BD51BA39957}"/>
              </a:ext>
            </a:extLst>
          </p:cNvPr>
          <p:cNvSpPr txBox="1">
            <a:spLocks noChangeArrowheads="1"/>
          </p:cNvSpPr>
          <p:nvPr/>
        </p:nvSpPr>
        <p:spPr bwMode="auto">
          <a:xfrm>
            <a:off x="3632215" y="2591984"/>
            <a:ext cx="568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Email</a:t>
            </a:r>
            <a:endParaRPr lang="en-US" altLang="en-US" sz="1200" dirty="0"/>
          </a:p>
        </p:txBody>
      </p:sp>
      <p:sp>
        <p:nvSpPr>
          <p:cNvPr id="3151" name="Text Box 80">
            <a:extLst>
              <a:ext uri="{FF2B5EF4-FFF2-40B4-BE49-F238E27FC236}">
                <a16:creationId xmlns:a16="http://schemas.microsoft.com/office/drawing/2014/main" id="{CC3C390C-68BA-4F6F-94B9-2CCFDD83B35D}"/>
              </a:ext>
            </a:extLst>
          </p:cNvPr>
          <p:cNvSpPr txBox="1">
            <a:spLocks noChangeArrowheads="1"/>
          </p:cNvSpPr>
          <p:nvPr/>
        </p:nvSpPr>
        <p:spPr bwMode="auto">
          <a:xfrm>
            <a:off x="2606675" y="6059488"/>
            <a:ext cx="13160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Install Topspin</a:t>
            </a:r>
            <a:endParaRPr lang="en-US" altLang="en-US" sz="1400" dirty="0"/>
          </a:p>
        </p:txBody>
      </p:sp>
      <p:sp>
        <p:nvSpPr>
          <p:cNvPr id="3152" name="Text Box 80">
            <a:extLst>
              <a:ext uri="{FF2B5EF4-FFF2-40B4-BE49-F238E27FC236}">
                <a16:creationId xmlns:a16="http://schemas.microsoft.com/office/drawing/2014/main" id="{19B299AB-01D2-49C2-ABCC-3C11A2CB76BC}"/>
              </a:ext>
            </a:extLst>
          </p:cNvPr>
          <p:cNvSpPr txBox="1">
            <a:spLocks noChangeArrowheads="1"/>
          </p:cNvSpPr>
          <p:nvPr/>
        </p:nvSpPr>
        <p:spPr bwMode="auto">
          <a:xfrm>
            <a:off x="4159250" y="6067425"/>
            <a:ext cx="1190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t>Access Data</a:t>
            </a:r>
            <a:endParaRPr lang="en-US" altLang="en-US" sz="1400"/>
          </a:p>
        </p:txBody>
      </p:sp>
      <p:cxnSp>
        <p:nvCxnSpPr>
          <p:cNvPr id="3153" name="Straight Connector 2">
            <a:extLst>
              <a:ext uri="{FF2B5EF4-FFF2-40B4-BE49-F238E27FC236}">
                <a16:creationId xmlns:a16="http://schemas.microsoft.com/office/drawing/2014/main" id="{8543CCF2-58C7-48D8-B9D2-05C8F0135F71}"/>
              </a:ext>
            </a:extLst>
          </p:cNvPr>
          <p:cNvCxnSpPr>
            <a:cxnSpLocks noChangeShapeType="1"/>
          </p:cNvCxnSpPr>
          <p:nvPr/>
        </p:nvCxnSpPr>
        <p:spPr bwMode="auto">
          <a:xfrm>
            <a:off x="4079631" y="5968721"/>
            <a:ext cx="5007" cy="179732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54" name="Straight Connector 4">
            <a:extLst>
              <a:ext uri="{FF2B5EF4-FFF2-40B4-BE49-F238E27FC236}">
                <a16:creationId xmlns:a16="http://schemas.microsoft.com/office/drawing/2014/main" id="{7CDB8ACB-EF57-466F-A8B3-26E422CBFB03}"/>
              </a:ext>
            </a:extLst>
          </p:cNvPr>
          <p:cNvCxnSpPr>
            <a:cxnSpLocks noChangeShapeType="1"/>
          </p:cNvCxnSpPr>
          <p:nvPr/>
        </p:nvCxnSpPr>
        <p:spPr bwMode="auto">
          <a:xfrm>
            <a:off x="2484649" y="6417654"/>
            <a:ext cx="3157107" cy="293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3155" name="Picture 5">
            <a:extLst>
              <a:ext uri="{FF2B5EF4-FFF2-40B4-BE49-F238E27FC236}">
                <a16:creationId xmlns:a16="http://schemas.microsoft.com/office/drawing/2014/main" id="{2FB96BFA-ED0C-4713-A012-556F7290C4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0688" y="6453188"/>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6" name="Picture 6">
            <a:extLst>
              <a:ext uri="{FF2B5EF4-FFF2-40B4-BE49-F238E27FC236}">
                <a16:creationId xmlns:a16="http://schemas.microsoft.com/office/drawing/2014/main" id="{E74002FF-55D6-42D9-AF73-D96B52D39C1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90813" y="64579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7" name="Text Box 53">
            <a:extLst>
              <a:ext uri="{FF2B5EF4-FFF2-40B4-BE49-F238E27FC236}">
                <a16:creationId xmlns:a16="http://schemas.microsoft.com/office/drawing/2014/main" id="{86C776C6-E91C-4A25-9569-4744CF2686FA}"/>
              </a:ext>
            </a:extLst>
          </p:cNvPr>
          <p:cNvSpPr txBox="1">
            <a:spLocks noChangeArrowheads="1"/>
          </p:cNvSpPr>
          <p:nvPr/>
        </p:nvSpPr>
        <p:spPr bwMode="auto">
          <a:xfrm>
            <a:off x="3643313" y="3276600"/>
            <a:ext cx="13700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Molecular mass</a:t>
            </a:r>
            <a:endParaRPr lang="en-US" altLang="en-US" sz="1100"/>
          </a:p>
        </p:txBody>
      </p:sp>
      <p:sp>
        <p:nvSpPr>
          <p:cNvPr id="3158" name="Rectangle 91">
            <a:extLst>
              <a:ext uri="{FF2B5EF4-FFF2-40B4-BE49-F238E27FC236}">
                <a16:creationId xmlns:a16="http://schemas.microsoft.com/office/drawing/2014/main" id="{AF5E55BE-7F0F-4236-BD5D-1547F380EC71}"/>
              </a:ext>
            </a:extLst>
          </p:cNvPr>
          <p:cNvSpPr>
            <a:spLocks noChangeArrowheads="1"/>
          </p:cNvSpPr>
          <p:nvPr/>
        </p:nvSpPr>
        <p:spPr bwMode="auto">
          <a:xfrm>
            <a:off x="3644900" y="3248025"/>
            <a:ext cx="2016125"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59" name="Rectangle 91">
            <a:extLst>
              <a:ext uri="{FF2B5EF4-FFF2-40B4-BE49-F238E27FC236}">
                <a16:creationId xmlns:a16="http://schemas.microsoft.com/office/drawing/2014/main" id="{150763E2-F886-4E98-965C-879C83DDC8BB}"/>
              </a:ext>
            </a:extLst>
          </p:cNvPr>
          <p:cNvSpPr>
            <a:spLocks noChangeArrowheads="1"/>
          </p:cNvSpPr>
          <p:nvPr/>
        </p:nvSpPr>
        <p:spPr bwMode="auto">
          <a:xfrm>
            <a:off x="3644900" y="3557588"/>
            <a:ext cx="2016125" cy="3095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0" name="Text Box 53">
            <a:extLst>
              <a:ext uri="{FF2B5EF4-FFF2-40B4-BE49-F238E27FC236}">
                <a16:creationId xmlns:a16="http://schemas.microsoft.com/office/drawing/2014/main" id="{FC830347-89AB-4C7B-AC14-557380EAF4C2}"/>
              </a:ext>
            </a:extLst>
          </p:cNvPr>
          <p:cNvSpPr txBox="1">
            <a:spLocks noChangeArrowheads="1"/>
          </p:cNvSpPr>
          <p:nvPr/>
        </p:nvSpPr>
        <p:spPr bwMode="auto">
          <a:xfrm>
            <a:off x="3654425" y="3608388"/>
            <a:ext cx="1152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Mixture?</a:t>
            </a:r>
            <a:endParaRPr lang="en-US" altLang="en-US" sz="1100"/>
          </a:p>
        </p:txBody>
      </p:sp>
      <p:sp>
        <p:nvSpPr>
          <p:cNvPr id="3161" name="Rectangle 91">
            <a:extLst>
              <a:ext uri="{FF2B5EF4-FFF2-40B4-BE49-F238E27FC236}">
                <a16:creationId xmlns:a16="http://schemas.microsoft.com/office/drawing/2014/main" id="{3AB30735-B3D1-407C-AF48-915B099CD9BA}"/>
              </a:ext>
            </a:extLst>
          </p:cNvPr>
          <p:cNvSpPr>
            <a:spLocks noChangeArrowheads="1"/>
          </p:cNvSpPr>
          <p:nvPr/>
        </p:nvSpPr>
        <p:spPr bwMode="auto">
          <a:xfrm>
            <a:off x="3642528" y="3867150"/>
            <a:ext cx="1190730"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2" name="Rectangle 91">
            <a:extLst>
              <a:ext uri="{FF2B5EF4-FFF2-40B4-BE49-F238E27FC236}">
                <a16:creationId xmlns:a16="http://schemas.microsoft.com/office/drawing/2014/main" id="{96E95CE4-EA01-4462-913C-A502D289DE04}"/>
              </a:ext>
            </a:extLst>
          </p:cNvPr>
          <p:cNvSpPr>
            <a:spLocks noChangeArrowheads="1"/>
          </p:cNvSpPr>
          <p:nvPr/>
        </p:nvSpPr>
        <p:spPr bwMode="auto">
          <a:xfrm>
            <a:off x="3644900" y="4175091"/>
            <a:ext cx="2016125" cy="92444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3" name="Text Box 92">
            <a:extLst>
              <a:ext uri="{FF2B5EF4-FFF2-40B4-BE49-F238E27FC236}">
                <a16:creationId xmlns:a16="http://schemas.microsoft.com/office/drawing/2014/main" id="{4A23625B-1699-41A0-A162-98D6CC0F36E8}"/>
              </a:ext>
            </a:extLst>
          </p:cNvPr>
          <p:cNvSpPr txBox="1">
            <a:spLocks noChangeArrowheads="1"/>
          </p:cNvSpPr>
          <p:nvPr/>
        </p:nvSpPr>
        <p:spPr bwMode="auto">
          <a:xfrm>
            <a:off x="3644900" y="4186238"/>
            <a:ext cx="20240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dirty="0"/>
              <a:t>Other relevant information</a:t>
            </a:r>
            <a:endParaRPr lang="en-US" altLang="en-US" sz="1100" dirty="0"/>
          </a:p>
        </p:txBody>
      </p:sp>
      <p:cxnSp>
        <p:nvCxnSpPr>
          <p:cNvPr id="3164" name="Straight Connector 112">
            <a:extLst>
              <a:ext uri="{FF2B5EF4-FFF2-40B4-BE49-F238E27FC236}">
                <a16:creationId xmlns:a16="http://schemas.microsoft.com/office/drawing/2014/main" id="{1AD5C052-A990-4BDA-979F-1B0632279E36}"/>
              </a:ext>
            </a:extLst>
          </p:cNvPr>
          <p:cNvCxnSpPr>
            <a:cxnSpLocks noChangeShapeType="1"/>
          </p:cNvCxnSpPr>
          <p:nvPr/>
        </p:nvCxnSpPr>
        <p:spPr bwMode="auto">
          <a:xfrm flipH="1">
            <a:off x="4830763" y="2932113"/>
            <a:ext cx="0" cy="12461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84624F3F-91E6-4537-9C4D-C566134EEE5A}"/>
              </a:ext>
            </a:extLst>
          </p:cNvPr>
          <p:cNvCxnSpPr>
            <a:cxnSpLocks/>
          </p:cNvCxnSpPr>
          <p:nvPr/>
        </p:nvCxnSpPr>
        <p:spPr>
          <a:xfrm flipV="1">
            <a:off x="196850" y="2219473"/>
            <a:ext cx="3470275" cy="3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50CF9E-6511-4690-99E8-452872022725}"/>
              </a:ext>
            </a:extLst>
          </p:cNvPr>
          <p:cNvCxnSpPr/>
          <p:nvPr/>
        </p:nvCxnSpPr>
        <p:spPr>
          <a:xfrm>
            <a:off x="3643313" y="1857375"/>
            <a:ext cx="20145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 Box 48">
            <a:extLst>
              <a:ext uri="{FF2B5EF4-FFF2-40B4-BE49-F238E27FC236}">
                <a16:creationId xmlns:a16="http://schemas.microsoft.com/office/drawing/2014/main" id="{A3FC2898-8DE5-417C-A43F-597819111EA0}"/>
              </a:ext>
            </a:extLst>
          </p:cNvPr>
          <p:cNvSpPr txBox="1">
            <a:spLocks noChangeArrowheads="1"/>
          </p:cNvSpPr>
          <p:nvPr/>
        </p:nvSpPr>
        <p:spPr bwMode="auto">
          <a:xfrm>
            <a:off x="161911" y="1180038"/>
            <a:ext cx="13383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Grant or Account</a:t>
            </a:r>
            <a:endParaRPr lang="en-US" alt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104403</TotalTime>
  <Words>249</Words>
  <Application>Microsoft Office PowerPoint</Application>
  <PresentationFormat>A4 Paper (210x297 mm)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Mason</dc:creator>
  <cp:lastModifiedBy>Andrew Mason</cp:lastModifiedBy>
  <cp:revision>8040</cp:revision>
  <cp:lastPrinted>2023-07-25T09:13:40Z</cp:lastPrinted>
  <dcterms:created xsi:type="dcterms:W3CDTF">2011-09-01T11:26:21Z</dcterms:created>
  <dcterms:modified xsi:type="dcterms:W3CDTF">2023-07-25T09:22:42Z</dcterms:modified>
</cp:coreProperties>
</file>