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256" r:id="rId2"/>
    <p:sldId id="292" r:id="rId3"/>
    <p:sldId id="308" r:id="rId4"/>
    <p:sldId id="309" r:id="rId5"/>
    <p:sldId id="306" r:id="rId6"/>
    <p:sldId id="298" r:id="rId7"/>
    <p:sldId id="305" r:id="rId8"/>
    <p:sldId id="294" r:id="rId9"/>
    <p:sldId id="301" r:id="rId10"/>
    <p:sldId id="293" r:id="rId11"/>
    <p:sldId id="302" r:id="rId12"/>
    <p:sldId id="300" r:id="rId13"/>
    <p:sldId id="295" r:id="rId14"/>
    <p:sldId id="307" r:id="rId15"/>
    <p:sldId id="304" r:id="rId16"/>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clrMru>
    <a:srgbClr val="000000"/>
    <a:srgbClr val="FF0000"/>
    <a:srgbClr val="588039"/>
    <a:srgbClr val="003E72"/>
    <a:srgbClr val="6AADE4"/>
    <a:srgbClr val="00305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6405" autoAdjust="0"/>
  </p:normalViewPr>
  <p:slideViewPr>
    <p:cSldViewPr>
      <p:cViewPr>
        <p:scale>
          <a:sx n="100" d="100"/>
          <a:sy n="100" d="100"/>
        </p:scale>
        <p:origin x="1496" y="7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GB"/>
          </a:p>
        </p:txBody>
      </p:sp>
      <p:sp>
        <p:nvSpPr>
          <p:cNvPr id="9219" name="Rectangle 3"/>
          <p:cNvSpPr>
            <a:spLocks noGrp="1" noChangeArrowheads="1"/>
          </p:cNvSpPr>
          <p:nvPr>
            <p:ph type="dt" sz="quarter" idx="1"/>
          </p:nvPr>
        </p:nvSpPr>
        <p:spPr bwMode="auto">
          <a:xfrm>
            <a:off x="3884613" y="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GB"/>
          </a:p>
        </p:txBody>
      </p:sp>
      <p:sp>
        <p:nvSpPr>
          <p:cNvPr id="9220" name="Rectangle 4"/>
          <p:cNvSpPr>
            <a:spLocks noGrp="1" noChangeArrowheads="1"/>
          </p:cNvSpPr>
          <p:nvPr>
            <p:ph type="ftr" sz="quarter" idx="2"/>
          </p:nvPr>
        </p:nvSpPr>
        <p:spPr bwMode="auto">
          <a:xfrm>
            <a:off x="0" y="8685213"/>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GB"/>
          </a:p>
        </p:txBody>
      </p:sp>
      <p:sp>
        <p:nvSpPr>
          <p:cNvPr id="922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F786AE26-67E0-5346-A20F-9D1BED9EA014}" type="slidenum">
              <a:rPr lang="en-GB"/>
              <a:pPr>
                <a:defRPr/>
              </a:pPr>
              <a:t>‹#›</a:t>
            </a:fld>
            <a:endParaRPr lang="en-GB"/>
          </a:p>
        </p:txBody>
      </p:sp>
    </p:spTree>
    <p:extLst>
      <p:ext uri="{BB962C8B-B14F-4D97-AF65-F5344CB8AC3E}">
        <p14:creationId xmlns:p14="http://schemas.microsoft.com/office/powerpoint/2010/main" val="39198665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GB"/>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8197" name="Rectangle 5"/>
          <p:cNvSpPr>
            <a:spLocks noGrp="1" noChangeArrowheads="1"/>
          </p:cNvSpPr>
          <p:nvPr>
            <p:ph type="body" sz="quarter" idx="3"/>
          </p:nvPr>
        </p:nvSpPr>
        <p:spPr bwMode="auto">
          <a:xfrm>
            <a:off x="1143000" y="4343400"/>
            <a:ext cx="4556125" cy="41148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GB"/>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5EA61FA2-B92E-014F-8F0F-25AFFEA795D1}" type="slidenum">
              <a:rPr lang="en-GB"/>
              <a:pPr>
                <a:defRPr/>
              </a:pPr>
              <a:t>‹#›</a:t>
            </a:fld>
            <a:endParaRPr lang="en-GB"/>
          </a:p>
        </p:txBody>
      </p:sp>
    </p:spTree>
    <p:extLst>
      <p:ext uri="{BB962C8B-B14F-4D97-AF65-F5344CB8AC3E}">
        <p14:creationId xmlns:p14="http://schemas.microsoft.com/office/powerpoint/2010/main" val="206283876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BDCC34C-7091-1642-B53C-61C9465733BE}" type="slidenum">
              <a:rPr lang="en-GB"/>
              <a:pPr>
                <a:defRPr/>
              </a:pPr>
              <a:t>1</a:t>
            </a:fld>
            <a:endParaRPr lang="en-GB"/>
          </a:p>
        </p:txBody>
      </p:sp>
      <p:sp>
        <p:nvSpPr>
          <p:cNvPr id="11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67" name="Rectangle 3"/>
          <p:cNvSpPr>
            <a:spLocks noGrp="1" noChangeArrowheads="1"/>
          </p:cNvSpPr>
          <p:nvPr>
            <p:ph type="body" idx="1"/>
          </p:nvPr>
        </p:nvSpPr>
        <p:spPr/>
        <p:txBody>
          <a:bodyPr/>
          <a:lstStyle/>
          <a:p>
            <a:pPr marL="628650" lvl="1" indent="-171450" eaLnBrk="1" hangingPunct="1">
              <a:buFont typeface="Arial"/>
              <a:buChar char="•"/>
              <a:defRPr/>
            </a:pPr>
            <a:endParaRPr lang="en-US" sz="1000" dirty="0" smtClean="0"/>
          </a:p>
        </p:txBody>
      </p:sp>
    </p:spTree>
    <p:extLst>
      <p:ext uri="{BB962C8B-B14F-4D97-AF65-F5344CB8AC3E}">
        <p14:creationId xmlns:p14="http://schemas.microsoft.com/office/powerpoint/2010/main" val="2002998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Kat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a:defRPr/>
            </a:pPr>
            <a:fld id="{79212CB0-3B96-4E11-BF24-2C42F656F99B}" type="slidenum">
              <a:rPr lang="en-GB" smtClean="0"/>
              <a:pPr>
                <a:defRPr/>
              </a:pPr>
              <a:t>3</a:t>
            </a:fld>
            <a:endParaRPr lang="en-GB" dirty="0"/>
          </a:p>
        </p:txBody>
      </p:sp>
    </p:spTree>
    <p:extLst>
      <p:ext uri="{BB962C8B-B14F-4D97-AF65-F5344CB8AC3E}">
        <p14:creationId xmlns:p14="http://schemas.microsoft.com/office/powerpoint/2010/main" val="1018935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Refer to hand-outs</a:t>
            </a:r>
            <a:r>
              <a:rPr lang="en-GB" sz="1200" kern="1200" baseline="0" dirty="0" smtClean="0">
                <a:solidFill>
                  <a:schemeClr val="tx1"/>
                </a:solidFill>
                <a:effectLst/>
                <a:latin typeface="Arial" charset="0"/>
                <a:ea typeface="+mn-ea"/>
                <a:cs typeface="+mn-cs"/>
              </a:rPr>
              <a:t> (b) and (c).</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The two sets of Standard Terms and Conditions are very similar.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The primary difference is that in (c) the Employer/Home Institution also signs up to the terms of the arrangement, and indemnifies the University against any loss or damage caused by the Visitor while they are undertaking work with the University (Standard Condition 13).  Our insurers require that we obtain this so that if significant damage is caused by a Visitor they can have recourse to their employer or home institution, who in turn will claim on their insurance. Where an independent researcher comes to the University, they are still responsible to the University for their actions but the terms of condition 13 are less onerous.</a:t>
            </a:r>
          </a:p>
          <a:p>
            <a:endParaRPr lang="en-GB" dirty="0"/>
          </a:p>
        </p:txBody>
      </p:sp>
      <p:sp>
        <p:nvSpPr>
          <p:cNvPr id="4" name="Slide Number Placeholder 3"/>
          <p:cNvSpPr>
            <a:spLocks noGrp="1"/>
          </p:cNvSpPr>
          <p:nvPr>
            <p:ph type="sldNum" sz="quarter" idx="10"/>
          </p:nvPr>
        </p:nvSpPr>
        <p:spPr/>
        <p:txBody>
          <a:bodyPr/>
          <a:lstStyle/>
          <a:p>
            <a:pPr>
              <a:defRPr/>
            </a:pPr>
            <a:fld id="{79212CB0-3B96-4E11-BF24-2C42F656F99B}" type="slidenum">
              <a:rPr lang="en-GB" smtClean="0"/>
              <a:pPr>
                <a:defRPr/>
              </a:pPr>
              <a:t>4</a:t>
            </a:fld>
            <a:endParaRPr lang="en-GB" dirty="0"/>
          </a:p>
        </p:txBody>
      </p:sp>
    </p:spTree>
    <p:extLst>
      <p:ext uri="{BB962C8B-B14F-4D97-AF65-F5344CB8AC3E}">
        <p14:creationId xmlns:p14="http://schemas.microsoft.com/office/powerpoint/2010/main" val="218060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A61FA2-B92E-014F-8F0F-25AFFEA795D1}" type="slidenum">
              <a:rPr lang="en-GB" smtClean="0"/>
              <a:pPr>
                <a:defRPr/>
              </a:pPr>
              <a:t>5</a:t>
            </a:fld>
            <a:endParaRPr lang="en-GB"/>
          </a:p>
        </p:txBody>
      </p:sp>
    </p:spTree>
    <p:extLst>
      <p:ext uri="{BB962C8B-B14F-4D97-AF65-F5344CB8AC3E}">
        <p14:creationId xmlns:p14="http://schemas.microsoft.com/office/powerpoint/2010/main" val="1501953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A61FA2-B92E-014F-8F0F-25AFFEA795D1}" type="slidenum">
              <a:rPr lang="en-GB" smtClean="0"/>
              <a:pPr>
                <a:defRPr/>
              </a:pPr>
              <a:t>6</a:t>
            </a:fld>
            <a:endParaRPr lang="en-GB"/>
          </a:p>
        </p:txBody>
      </p:sp>
    </p:spTree>
    <p:extLst>
      <p:ext uri="{BB962C8B-B14F-4D97-AF65-F5344CB8AC3E}">
        <p14:creationId xmlns:p14="http://schemas.microsoft.com/office/powerpoint/2010/main" val="769220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5365750"/>
            <a:ext cx="9140825" cy="665163"/>
          </a:xfrm>
          <a:prstGeom prst="rect">
            <a:avLst/>
          </a:prstGeom>
          <a:solidFill>
            <a:srgbClr val="003E72"/>
          </a:solidFill>
          <a:ln>
            <a:noFill/>
          </a:ln>
          <a:effectLst/>
          <a:extLst>
            <a:ext uri="{91240B29-F687-4f45-9708-019B960494DF}">
              <a14:hiddenLine xmlns="" xmlns:a14="http://schemas.microsoft.com/office/drawing/2010/main" w="127">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 name="Rectangle 14"/>
          <p:cNvSpPr>
            <a:spLocks noChangeArrowheads="1"/>
          </p:cNvSpPr>
          <p:nvPr/>
        </p:nvSpPr>
        <p:spPr bwMode="auto">
          <a:xfrm>
            <a:off x="0" y="6030913"/>
            <a:ext cx="9140825" cy="173037"/>
          </a:xfrm>
          <a:prstGeom prst="rect">
            <a:avLst/>
          </a:prstGeom>
          <a:solidFill>
            <a:srgbClr val="6AADE4"/>
          </a:solidFill>
          <a:ln>
            <a:noFill/>
          </a:ln>
          <a:effectLst/>
          <a:extLst>
            <a:ext uri="{91240B29-F687-4f45-9708-019B960494DF}">
              <a14:hiddenLine xmlns="" xmlns:a14="http://schemas.microsoft.com/office/drawing/2010/main" w="127">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122" name="Rectangle 2"/>
          <p:cNvSpPr>
            <a:spLocks noGrp="1" noChangeArrowheads="1"/>
          </p:cNvSpPr>
          <p:nvPr>
            <p:ph type="ctrTitle"/>
          </p:nvPr>
        </p:nvSpPr>
        <p:spPr>
          <a:xfrm>
            <a:off x="384175" y="2016125"/>
            <a:ext cx="8374063" cy="576263"/>
          </a:xfrm>
        </p:spPr>
        <p:txBody>
          <a:bodyPr/>
          <a:lstStyle>
            <a:lvl1pPr>
              <a:defRPr sz="3600"/>
            </a:lvl1pPr>
          </a:lstStyle>
          <a:p>
            <a:pPr lvl="0"/>
            <a:r>
              <a:rPr lang="en-GB" noProof="0" smtClean="0"/>
              <a:t>Click to edit Master title style</a:t>
            </a:r>
          </a:p>
        </p:txBody>
      </p:sp>
      <p:sp>
        <p:nvSpPr>
          <p:cNvPr id="5123" name="Rectangle 3"/>
          <p:cNvSpPr>
            <a:spLocks noGrp="1" noChangeArrowheads="1"/>
          </p:cNvSpPr>
          <p:nvPr>
            <p:ph type="subTitle" idx="1"/>
          </p:nvPr>
        </p:nvSpPr>
        <p:spPr>
          <a:xfrm>
            <a:off x="384175" y="2774950"/>
            <a:ext cx="8374063" cy="539750"/>
          </a:xfrm>
        </p:spPr>
        <p:txBody>
          <a:bodyPr/>
          <a:lstStyle>
            <a:lvl1pPr marL="0" indent="0">
              <a:buFontTx/>
              <a:buNone/>
              <a:defRPr sz="1800" b="1">
                <a:solidFill>
                  <a:schemeClr val="tx2"/>
                </a:solidFill>
              </a:defRPr>
            </a:lvl1pPr>
          </a:lstStyle>
          <a:p>
            <a:pPr lvl="0"/>
            <a:r>
              <a:rPr lang="en-GB" noProof="0" smtClean="0"/>
              <a:t>Click to edit Master subtitle style</a:t>
            </a:r>
          </a:p>
        </p:txBody>
      </p:sp>
      <p:sp>
        <p:nvSpPr>
          <p:cNvPr id="6" name="Rectangle 10"/>
          <p:cNvSpPr>
            <a:spLocks noGrp="1" noChangeArrowheads="1"/>
          </p:cNvSpPr>
          <p:nvPr>
            <p:ph type="sldNum" sz="quarter" idx="10"/>
          </p:nvPr>
        </p:nvSpPr>
        <p:spPr>
          <a:xfrm>
            <a:off x="7862888" y="6448425"/>
            <a:ext cx="900112" cy="179388"/>
          </a:xfrm>
        </p:spPr>
        <p:txBody>
          <a:bodyPr/>
          <a:lstStyle>
            <a:lvl1pPr>
              <a:defRPr>
                <a:solidFill>
                  <a:schemeClr val="tx1"/>
                </a:solidFill>
              </a:defRPr>
            </a:lvl1pPr>
          </a:lstStyle>
          <a:p>
            <a:pPr>
              <a:defRPr/>
            </a:pPr>
            <a:fld id="{6E529A6C-195A-CE4B-8668-DA7E7601BD0D}" type="slidenum">
              <a:rPr lang="en-GB"/>
              <a:pPr>
                <a:defRPr/>
              </a:pPr>
              <a:t>‹#›</a:t>
            </a:fld>
            <a:endParaRPr lang="en-GB"/>
          </a:p>
        </p:txBody>
      </p:sp>
    </p:spTree>
    <p:extLst>
      <p:ext uri="{BB962C8B-B14F-4D97-AF65-F5344CB8AC3E}">
        <p14:creationId xmlns:p14="http://schemas.microsoft.com/office/powerpoint/2010/main" val="929338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FC25B83-F957-D04B-9181-ACD89C5C0CF4}" type="slidenum">
              <a:rPr lang="en-GB"/>
              <a:pPr>
                <a:defRPr/>
              </a:pPr>
              <a:t>‹#›</a:t>
            </a:fld>
            <a:endParaRPr lang="en-GB"/>
          </a:p>
        </p:txBody>
      </p:sp>
    </p:spTree>
    <p:extLst>
      <p:ext uri="{BB962C8B-B14F-4D97-AF65-F5344CB8AC3E}">
        <p14:creationId xmlns:p14="http://schemas.microsoft.com/office/powerpoint/2010/main" val="1334253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5913" y="398463"/>
            <a:ext cx="2093912" cy="5376862"/>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84175" y="398463"/>
            <a:ext cx="6129338" cy="5376862"/>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5BF598F-4E3D-7047-B93E-81D478CBD7FB}" type="slidenum">
              <a:rPr lang="en-GB"/>
              <a:pPr>
                <a:defRPr/>
              </a:pPr>
              <a:t>‹#›</a:t>
            </a:fld>
            <a:endParaRPr lang="en-GB"/>
          </a:p>
        </p:txBody>
      </p:sp>
    </p:spTree>
    <p:extLst>
      <p:ext uri="{BB962C8B-B14F-4D97-AF65-F5344CB8AC3E}">
        <p14:creationId xmlns:p14="http://schemas.microsoft.com/office/powerpoint/2010/main" val="2152825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9B677D5-61C5-E847-8B27-82331CEFF588}" type="slidenum">
              <a:rPr lang="en-GB"/>
              <a:pPr>
                <a:defRPr/>
              </a:pPr>
              <a:t>‹#›</a:t>
            </a:fld>
            <a:endParaRPr lang="en-GB"/>
          </a:p>
        </p:txBody>
      </p:sp>
    </p:spTree>
    <p:extLst>
      <p:ext uri="{BB962C8B-B14F-4D97-AF65-F5344CB8AC3E}">
        <p14:creationId xmlns:p14="http://schemas.microsoft.com/office/powerpoint/2010/main" val="3802308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39DDB87-0261-A44A-BA1F-7379F50AB5ED}" type="slidenum">
              <a:rPr lang="en-GB"/>
              <a:pPr>
                <a:defRPr/>
              </a:pPr>
              <a:t>‹#›</a:t>
            </a:fld>
            <a:endParaRPr lang="en-GB"/>
          </a:p>
        </p:txBody>
      </p:sp>
    </p:spTree>
    <p:extLst>
      <p:ext uri="{BB962C8B-B14F-4D97-AF65-F5344CB8AC3E}">
        <p14:creationId xmlns:p14="http://schemas.microsoft.com/office/powerpoint/2010/main" val="3200203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384175" y="1708150"/>
            <a:ext cx="4110038"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6613" y="1708150"/>
            <a:ext cx="4111625"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63C99662-C8A9-1947-80AE-B369180D47A0}" type="slidenum">
              <a:rPr lang="en-GB"/>
              <a:pPr>
                <a:defRPr/>
              </a:pPr>
              <a:t>‹#›</a:t>
            </a:fld>
            <a:endParaRPr lang="en-GB"/>
          </a:p>
        </p:txBody>
      </p:sp>
    </p:spTree>
    <p:extLst>
      <p:ext uri="{BB962C8B-B14F-4D97-AF65-F5344CB8AC3E}">
        <p14:creationId xmlns:p14="http://schemas.microsoft.com/office/powerpoint/2010/main" val="3595126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A6A04400-6F6F-1B45-884C-BAE06D42FDA9}" type="slidenum">
              <a:rPr lang="en-GB"/>
              <a:pPr>
                <a:defRPr/>
              </a:pPr>
              <a:t>‹#›</a:t>
            </a:fld>
            <a:endParaRPr lang="en-GB"/>
          </a:p>
        </p:txBody>
      </p:sp>
    </p:spTree>
    <p:extLst>
      <p:ext uri="{BB962C8B-B14F-4D97-AF65-F5344CB8AC3E}">
        <p14:creationId xmlns:p14="http://schemas.microsoft.com/office/powerpoint/2010/main" val="1756452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6A09EAEB-59BA-5C47-BF55-5BF570A219CA}" type="slidenum">
              <a:rPr lang="en-GB"/>
              <a:pPr>
                <a:defRPr/>
              </a:pPr>
              <a:t>‹#›</a:t>
            </a:fld>
            <a:endParaRPr lang="en-GB"/>
          </a:p>
        </p:txBody>
      </p:sp>
    </p:spTree>
    <p:extLst>
      <p:ext uri="{BB962C8B-B14F-4D97-AF65-F5344CB8AC3E}">
        <p14:creationId xmlns:p14="http://schemas.microsoft.com/office/powerpoint/2010/main" val="2284311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004A90A-FE26-3C42-A9B8-4CAAC798DC0D}" type="slidenum">
              <a:rPr lang="en-GB"/>
              <a:pPr>
                <a:defRPr/>
              </a:pPr>
              <a:t>‹#›</a:t>
            </a:fld>
            <a:endParaRPr lang="en-GB"/>
          </a:p>
        </p:txBody>
      </p:sp>
    </p:spTree>
    <p:extLst>
      <p:ext uri="{BB962C8B-B14F-4D97-AF65-F5344CB8AC3E}">
        <p14:creationId xmlns:p14="http://schemas.microsoft.com/office/powerpoint/2010/main" val="4129547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768CC39-D53A-5A49-9E50-2EDCA1B5D566}" type="slidenum">
              <a:rPr lang="en-GB"/>
              <a:pPr>
                <a:defRPr/>
              </a:pPr>
              <a:t>‹#›</a:t>
            </a:fld>
            <a:endParaRPr lang="en-GB"/>
          </a:p>
        </p:txBody>
      </p:sp>
    </p:spTree>
    <p:extLst>
      <p:ext uri="{BB962C8B-B14F-4D97-AF65-F5344CB8AC3E}">
        <p14:creationId xmlns:p14="http://schemas.microsoft.com/office/powerpoint/2010/main" val="1584768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934D2AD-3793-A84D-AD5B-C7B830165F89}" type="slidenum">
              <a:rPr lang="en-GB"/>
              <a:pPr>
                <a:defRPr/>
              </a:pPr>
              <a:t>‹#›</a:t>
            </a:fld>
            <a:endParaRPr lang="en-GB"/>
          </a:p>
        </p:txBody>
      </p:sp>
    </p:spTree>
    <p:extLst>
      <p:ext uri="{BB962C8B-B14F-4D97-AF65-F5344CB8AC3E}">
        <p14:creationId xmlns:p14="http://schemas.microsoft.com/office/powerpoint/2010/main" val="11600095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175" y="398463"/>
            <a:ext cx="8375650" cy="423862"/>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p>
            <a:pPr lvl="0"/>
            <a:r>
              <a:rPr lang="en-GB" dirty="0" smtClean="0"/>
              <a:t>Click to edit Master title style</a:t>
            </a:r>
            <a:endParaRPr lang="en-GB" dirty="0"/>
          </a:p>
        </p:txBody>
      </p:sp>
      <p:sp>
        <p:nvSpPr>
          <p:cNvPr id="1027" name="Rectangle 3"/>
          <p:cNvSpPr>
            <a:spLocks noGrp="1" noChangeArrowheads="1"/>
          </p:cNvSpPr>
          <p:nvPr>
            <p:ph type="body" idx="1"/>
          </p:nvPr>
        </p:nvSpPr>
        <p:spPr bwMode="auto">
          <a:xfrm>
            <a:off x="384175" y="1708150"/>
            <a:ext cx="8374063" cy="4067175"/>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30" name="Rectangle 6"/>
          <p:cNvSpPr>
            <a:spLocks noGrp="1" noChangeArrowheads="1"/>
          </p:cNvSpPr>
          <p:nvPr>
            <p:ph type="sldNum" sz="quarter" idx="4"/>
          </p:nvPr>
        </p:nvSpPr>
        <p:spPr bwMode="auto">
          <a:xfrm>
            <a:off x="7862888" y="6451600"/>
            <a:ext cx="900112" cy="179388"/>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lgn="r">
              <a:defRPr sz="1000">
                <a:solidFill>
                  <a:schemeClr val="tx2"/>
                </a:solidFill>
                <a:cs typeface="+mn-cs"/>
              </a:defRPr>
            </a:lvl1pPr>
          </a:lstStyle>
          <a:p>
            <a:pPr>
              <a:defRPr/>
            </a:pPr>
            <a:fld id="{4624B59C-A8C2-4E4F-901D-B94B2B80923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127"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Lst>
  <p:hf hdr="0" ftr="0" dt="0"/>
  <p:txStyles>
    <p:titleStyle>
      <a:lvl1pPr algn="l" rtl="0" eaLnBrk="1" fontAlgn="base" hangingPunct="1">
        <a:spcBef>
          <a:spcPct val="0"/>
        </a:spcBef>
        <a:spcAft>
          <a:spcPct val="0"/>
        </a:spcAft>
        <a:defRPr sz="2800" b="1">
          <a:solidFill>
            <a:schemeClr val="tx2"/>
          </a:solidFill>
          <a:latin typeface="+mj-lt"/>
          <a:ea typeface="+mj-ea"/>
          <a:cs typeface="ＭＳ Ｐゴシック" charset="0"/>
        </a:defRPr>
      </a:lvl1pPr>
      <a:lvl2pPr algn="l" rtl="0" eaLnBrk="1" fontAlgn="base" hangingPunct="1">
        <a:spcBef>
          <a:spcPct val="0"/>
        </a:spcBef>
        <a:spcAft>
          <a:spcPct val="0"/>
        </a:spcAft>
        <a:defRPr sz="2600" b="1">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2600" b="1">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2600" b="1">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2600" b="1">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600" b="1">
          <a:solidFill>
            <a:schemeClr val="tx2"/>
          </a:solidFill>
          <a:latin typeface="Arial" charset="0"/>
          <a:ea typeface="ＭＳ Ｐゴシック" charset="0"/>
        </a:defRPr>
      </a:lvl6pPr>
      <a:lvl7pPr marL="914400" algn="l" rtl="0" eaLnBrk="1" fontAlgn="base" hangingPunct="1">
        <a:spcBef>
          <a:spcPct val="0"/>
        </a:spcBef>
        <a:spcAft>
          <a:spcPct val="0"/>
        </a:spcAft>
        <a:defRPr sz="2600" b="1">
          <a:solidFill>
            <a:schemeClr val="tx2"/>
          </a:solidFill>
          <a:latin typeface="Arial" charset="0"/>
          <a:ea typeface="ＭＳ Ｐゴシック" charset="0"/>
        </a:defRPr>
      </a:lvl7pPr>
      <a:lvl8pPr marL="1371600" algn="l" rtl="0" eaLnBrk="1" fontAlgn="base" hangingPunct="1">
        <a:spcBef>
          <a:spcPct val="0"/>
        </a:spcBef>
        <a:spcAft>
          <a:spcPct val="0"/>
        </a:spcAft>
        <a:defRPr sz="2600" b="1">
          <a:solidFill>
            <a:schemeClr val="tx2"/>
          </a:solidFill>
          <a:latin typeface="Arial" charset="0"/>
          <a:ea typeface="ＭＳ Ｐゴシック" charset="0"/>
        </a:defRPr>
      </a:lvl8pPr>
      <a:lvl9pPr marL="1828800" algn="l" rtl="0" eaLnBrk="1" fontAlgn="base" hangingPunct="1">
        <a:spcBef>
          <a:spcPct val="0"/>
        </a:spcBef>
        <a:spcAft>
          <a:spcPct val="0"/>
        </a:spcAft>
        <a:defRPr sz="2600" b="1">
          <a:solidFill>
            <a:schemeClr val="tx2"/>
          </a:solidFill>
          <a:latin typeface="Arial" charset="0"/>
          <a:ea typeface="ＭＳ Ｐゴシック" charset="0"/>
        </a:defRPr>
      </a:lvl9pPr>
    </p:titleStyle>
    <p:bodyStyle>
      <a:lvl1pPr marL="269875" indent="-269875" algn="l" rtl="0" eaLnBrk="1" fontAlgn="base" hangingPunct="1">
        <a:spcBef>
          <a:spcPct val="0"/>
        </a:spcBef>
        <a:spcAft>
          <a:spcPct val="75000"/>
        </a:spcAft>
        <a:buChar char="•"/>
        <a:defRPr sz="2000">
          <a:solidFill>
            <a:schemeClr val="tx1"/>
          </a:solidFill>
          <a:latin typeface="+mn-lt"/>
          <a:ea typeface="+mn-ea"/>
          <a:cs typeface="ＭＳ Ｐゴシック" charset="0"/>
        </a:defRPr>
      </a:lvl1pPr>
      <a:lvl2pPr marL="538163" indent="-266700" algn="l" rtl="0" eaLnBrk="1" fontAlgn="base" hangingPunct="1">
        <a:spcBef>
          <a:spcPct val="0"/>
        </a:spcBef>
        <a:spcAft>
          <a:spcPct val="75000"/>
        </a:spcAft>
        <a:buChar char="•"/>
        <a:defRPr sz="2000">
          <a:solidFill>
            <a:schemeClr val="tx1"/>
          </a:solidFill>
          <a:latin typeface="+mn-lt"/>
          <a:ea typeface="+mn-ea"/>
        </a:defRPr>
      </a:lvl2pPr>
      <a:lvl3pPr marL="809625" indent="-269875" algn="l" rtl="0" eaLnBrk="1" fontAlgn="base" hangingPunct="1">
        <a:spcBef>
          <a:spcPct val="0"/>
        </a:spcBef>
        <a:spcAft>
          <a:spcPct val="75000"/>
        </a:spcAft>
        <a:buChar char="•"/>
        <a:defRPr sz="2000">
          <a:solidFill>
            <a:schemeClr val="tx1"/>
          </a:solidFill>
          <a:latin typeface="+mn-lt"/>
          <a:ea typeface="+mn-ea"/>
        </a:defRPr>
      </a:lvl3pPr>
      <a:lvl4pPr marL="1079500" indent="-268288" algn="l" rtl="0" eaLnBrk="1" fontAlgn="base" hangingPunct="1">
        <a:spcBef>
          <a:spcPct val="0"/>
        </a:spcBef>
        <a:spcAft>
          <a:spcPct val="75000"/>
        </a:spcAft>
        <a:buChar char="•"/>
        <a:defRPr sz="2000">
          <a:solidFill>
            <a:schemeClr val="tx1"/>
          </a:solidFill>
          <a:latin typeface="+mn-lt"/>
          <a:ea typeface="+mn-ea"/>
        </a:defRPr>
      </a:lvl4pPr>
      <a:lvl5pPr marL="1350963" indent="-269875" algn="l" rtl="0" eaLnBrk="1" fontAlgn="base" hangingPunct="1">
        <a:spcBef>
          <a:spcPct val="0"/>
        </a:spcBef>
        <a:spcAft>
          <a:spcPct val="75000"/>
        </a:spcAft>
        <a:buChar char="•"/>
        <a:defRPr sz="2000">
          <a:solidFill>
            <a:schemeClr val="tx1"/>
          </a:solidFill>
          <a:latin typeface="+mn-lt"/>
          <a:ea typeface="+mn-ea"/>
        </a:defRPr>
      </a:lvl5pPr>
      <a:lvl6pPr marL="1808163" indent="-269875" algn="l" rtl="0" eaLnBrk="1" fontAlgn="base" hangingPunct="1">
        <a:spcBef>
          <a:spcPct val="0"/>
        </a:spcBef>
        <a:spcAft>
          <a:spcPct val="75000"/>
        </a:spcAft>
        <a:buChar char="•"/>
        <a:defRPr sz="2000">
          <a:solidFill>
            <a:schemeClr val="tx1"/>
          </a:solidFill>
          <a:latin typeface="+mn-lt"/>
          <a:ea typeface="+mn-ea"/>
        </a:defRPr>
      </a:lvl6pPr>
      <a:lvl7pPr marL="2265363" indent="-269875" algn="l" rtl="0" eaLnBrk="1" fontAlgn="base" hangingPunct="1">
        <a:spcBef>
          <a:spcPct val="0"/>
        </a:spcBef>
        <a:spcAft>
          <a:spcPct val="75000"/>
        </a:spcAft>
        <a:buChar char="•"/>
        <a:defRPr sz="2000">
          <a:solidFill>
            <a:schemeClr val="tx1"/>
          </a:solidFill>
          <a:latin typeface="+mn-lt"/>
          <a:ea typeface="+mn-ea"/>
        </a:defRPr>
      </a:lvl7pPr>
      <a:lvl8pPr marL="2722563" indent="-269875" algn="l" rtl="0" eaLnBrk="1" fontAlgn="base" hangingPunct="1">
        <a:spcBef>
          <a:spcPct val="0"/>
        </a:spcBef>
        <a:spcAft>
          <a:spcPct val="75000"/>
        </a:spcAft>
        <a:buChar char="•"/>
        <a:defRPr sz="2000">
          <a:solidFill>
            <a:schemeClr val="tx1"/>
          </a:solidFill>
          <a:latin typeface="+mn-lt"/>
          <a:ea typeface="+mn-ea"/>
        </a:defRPr>
      </a:lvl8pPr>
      <a:lvl9pPr marL="3179763" indent="-269875" algn="l" rtl="0" eaLnBrk="1" fontAlgn="base" hangingPunct="1">
        <a:spcBef>
          <a:spcPct val="0"/>
        </a:spcBef>
        <a:spcAft>
          <a:spcPct val="7500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if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55576" y="1700808"/>
            <a:ext cx="7572201" cy="2772618"/>
          </a:xfrm>
        </p:spPr>
        <p:txBody>
          <a:bodyPr/>
          <a:lstStyle/>
          <a:p>
            <a:pPr marL="0" indent="0" algn="ctr">
              <a:buNone/>
            </a:pPr>
            <a:r>
              <a:rPr lang="en-US" sz="3200" dirty="0" smtClean="0"/>
              <a:t>Visitor </a:t>
            </a:r>
            <a:r>
              <a:rPr lang="en-US" sz="3200" dirty="0" smtClean="0"/>
              <a:t>Update</a:t>
            </a:r>
            <a:r>
              <a:rPr lang="en-US" sz="3200" dirty="0" smtClean="0"/>
              <a:t/>
            </a:r>
            <a:br>
              <a:rPr lang="en-US" sz="3200" dirty="0" smtClean="0"/>
            </a:br>
            <a:r>
              <a:rPr lang="en-US" sz="3200" dirty="0"/>
              <a:t/>
            </a:r>
            <a:br>
              <a:rPr lang="en-US" sz="3200" dirty="0"/>
            </a:br>
            <a:r>
              <a:rPr lang="en-GB" sz="3200" dirty="0"/>
              <a:t>A visitor is anyone who is neither an employee nor a registered student of the University of Cambridge.  </a:t>
            </a:r>
            <a:endParaRPr lang="en-US" sz="3200" dirty="0" smtClean="0">
              <a:cs typeface="+mj-cs"/>
            </a:endParaRPr>
          </a:p>
        </p:txBody>
      </p:sp>
      <p:sp>
        <p:nvSpPr>
          <p:cNvPr id="6147" name="Rectangle 3"/>
          <p:cNvSpPr>
            <a:spLocks noGrp="1" noChangeArrowheads="1"/>
          </p:cNvSpPr>
          <p:nvPr>
            <p:ph type="subTitle" idx="1"/>
          </p:nvPr>
        </p:nvSpPr>
        <p:spPr>
          <a:xfrm>
            <a:off x="373956" y="5013176"/>
            <a:ext cx="8374063" cy="539750"/>
          </a:xfrm>
        </p:spPr>
        <p:txBody>
          <a:bodyPr/>
          <a:lstStyle/>
          <a:p>
            <a:pPr eaLnBrk="1" hangingPunct="1">
              <a:defRPr/>
            </a:pPr>
            <a:r>
              <a:rPr lang="en-US" dirty="0" smtClean="0">
                <a:cs typeface="+mn-cs"/>
              </a:rPr>
              <a:t>Thursday 6</a:t>
            </a:r>
            <a:r>
              <a:rPr lang="en-US" baseline="30000" dirty="0" smtClean="0">
                <a:cs typeface="+mn-cs"/>
              </a:rPr>
              <a:t>th</a:t>
            </a:r>
            <a:r>
              <a:rPr lang="en-US" dirty="0" smtClean="0">
                <a:cs typeface="+mn-cs"/>
              </a:rPr>
              <a:t> July 2017, 10am – 10.30am</a:t>
            </a:r>
          </a:p>
        </p:txBody>
      </p:sp>
      <p:grpSp>
        <p:nvGrpSpPr>
          <p:cNvPr id="11" name="Group 10"/>
          <p:cNvGrpSpPr/>
          <p:nvPr/>
        </p:nvGrpSpPr>
        <p:grpSpPr>
          <a:xfrm>
            <a:off x="395536" y="6194780"/>
            <a:ext cx="8496944" cy="663220"/>
            <a:chOff x="395536" y="6194780"/>
            <a:chExt cx="8496944" cy="663220"/>
          </a:xfrm>
        </p:grpSpPr>
        <p:pic>
          <p:nvPicPr>
            <p:cNvPr id="8" name="Picture 7" descr="athena_silv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352" y="6194780"/>
              <a:ext cx="1152128" cy="635364"/>
            </a:xfrm>
            <a:prstGeom prst="rect">
              <a:avLst/>
            </a:prstGeom>
          </p:spPr>
        </p:pic>
        <p:pic>
          <p:nvPicPr>
            <p:cNvPr id="6" name="Picture 5" descr="GISilv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6250709"/>
              <a:ext cx="1512168" cy="607291"/>
            </a:xfrm>
            <a:prstGeom prst="rect">
              <a:avLst/>
            </a:prstGeom>
          </p:spPr>
        </p:pic>
      </p:grpSp>
      <p:pic>
        <p:nvPicPr>
          <p:cNvPr id="9" name="Picture 8" descr="Chemistry CO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404664"/>
            <a:ext cx="3024336" cy="90888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9B677D5-61C5-E847-8B27-82331CEFF588}" type="slidenum">
              <a:rPr lang="en-GB" smtClean="0"/>
              <a:pPr>
                <a:defRPr/>
              </a:pPr>
              <a:t>10</a:t>
            </a:fld>
            <a:endParaRPr lang="en-GB"/>
          </a:p>
        </p:txBody>
      </p:sp>
      <p:pic>
        <p:nvPicPr>
          <p:cNvPr id="14" name="Content Placeholder 1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16632"/>
            <a:ext cx="5657291" cy="6192688"/>
          </a:xfrm>
        </p:spPr>
      </p:pic>
      <p:sp>
        <p:nvSpPr>
          <p:cNvPr id="15" name="TextBox 14"/>
          <p:cNvSpPr txBox="1"/>
          <p:nvPr/>
        </p:nvSpPr>
        <p:spPr>
          <a:xfrm>
            <a:off x="6640488" y="2674858"/>
            <a:ext cx="2444800" cy="1938992"/>
          </a:xfrm>
          <a:prstGeom prst="rect">
            <a:avLst/>
          </a:prstGeom>
          <a:solidFill>
            <a:schemeClr val="tx1">
              <a:lumMod val="40000"/>
              <a:lumOff val="60000"/>
            </a:schemeClr>
          </a:solidFill>
        </p:spPr>
        <p:txBody>
          <a:bodyPr wrap="square" rtlCol="0">
            <a:spAutoFit/>
          </a:bodyPr>
          <a:lstStyle/>
          <a:p>
            <a:r>
              <a:rPr lang="en-US" dirty="0" smtClean="0"/>
              <a:t>This will be left blank if the visitor is independently visiting</a:t>
            </a:r>
            <a:endParaRPr lang="en-US" dirty="0"/>
          </a:p>
        </p:txBody>
      </p:sp>
      <p:cxnSp>
        <p:nvCxnSpPr>
          <p:cNvPr id="17" name="Straight Arrow Connector 16"/>
          <p:cNvCxnSpPr/>
          <p:nvPr/>
        </p:nvCxnSpPr>
        <p:spPr bwMode="auto">
          <a:xfrm flipH="1">
            <a:off x="3563888" y="3861048"/>
            <a:ext cx="3048000" cy="752802"/>
          </a:xfrm>
          <a:prstGeom prst="straightConnector1">
            <a:avLst/>
          </a:prstGeom>
          <a:solidFill>
            <a:schemeClr val="accent1"/>
          </a:solidFill>
          <a:ln w="222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966029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88640"/>
            <a:ext cx="4009864" cy="6120680"/>
          </a:xfrm>
        </p:spPr>
      </p:pic>
      <p:sp>
        <p:nvSpPr>
          <p:cNvPr id="4" name="Slide Number Placeholder 3"/>
          <p:cNvSpPr>
            <a:spLocks noGrp="1"/>
          </p:cNvSpPr>
          <p:nvPr>
            <p:ph type="sldNum" sz="quarter" idx="10"/>
          </p:nvPr>
        </p:nvSpPr>
        <p:spPr/>
        <p:txBody>
          <a:bodyPr/>
          <a:lstStyle/>
          <a:p>
            <a:pPr>
              <a:defRPr/>
            </a:pPr>
            <a:fld id="{69B677D5-61C5-E847-8B27-82331CEFF588}" type="slidenum">
              <a:rPr lang="en-GB" smtClean="0"/>
              <a:pPr>
                <a:defRPr/>
              </a:pPr>
              <a:t>11</a:t>
            </a:fld>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8698" y="188640"/>
            <a:ext cx="4498441" cy="6120680"/>
          </a:xfrm>
          <a:prstGeom prst="rect">
            <a:avLst/>
          </a:prstGeom>
        </p:spPr>
      </p:pic>
      <p:sp>
        <p:nvSpPr>
          <p:cNvPr id="7" name="TextBox 6"/>
          <p:cNvSpPr txBox="1"/>
          <p:nvPr/>
        </p:nvSpPr>
        <p:spPr>
          <a:xfrm>
            <a:off x="1691680" y="1196752"/>
            <a:ext cx="1656184" cy="523220"/>
          </a:xfrm>
          <a:prstGeom prst="rect">
            <a:avLst/>
          </a:prstGeom>
          <a:solidFill>
            <a:schemeClr val="tx1">
              <a:lumMod val="40000"/>
              <a:lumOff val="60000"/>
            </a:schemeClr>
          </a:solidFill>
        </p:spPr>
        <p:txBody>
          <a:bodyPr wrap="square" rtlCol="0">
            <a:spAutoFit/>
          </a:bodyPr>
          <a:lstStyle/>
          <a:p>
            <a:r>
              <a:rPr lang="en-US" sz="1400" dirty="0" smtClean="0"/>
              <a:t>Please ensure this </a:t>
            </a:r>
            <a:r>
              <a:rPr lang="en-US" sz="1400" smtClean="0"/>
              <a:t>is complete</a:t>
            </a:r>
            <a:endParaRPr lang="en-US" sz="1400"/>
          </a:p>
        </p:txBody>
      </p:sp>
      <p:cxnSp>
        <p:nvCxnSpPr>
          <p:cNvPr id="9" name="Straight Arrow Connector 8"/>
          <p:cNvCxnSpPr/>
          <p:nvPr/>
        </p:nvCxnSpPr>
        <p:spPr bwMode="auto">
          <a:xfrm flipH="1">
            <a:off x="827584" y="1458362"/>
            <a:ext cx="648072"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Arrow Connector 10"/>
          <p:cNvCxnSpPr/>
          <p:nvPr/>
        </p:nvCxnSpPr>
        <p:spPr bwMode="auto">
          <a:xfrm flipH="1">
            <a:off x="778160" y="1628800"/>
            <a:ext cx="697496" cy="21602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4" name="Oval 13"/>
          <p:cNvSpPr/>
          <p:nvPr/>
        </p:nvSpPr>
        <p:spPr bwMode="auto">
          <a:xfrm>
            <a:off x="4139952" y="1841736"/>
            <a:ext cx="4043809" cy="1276980"/>
          </a:xfrm>
          <a:prstGeom prst="ellipse">
            <a:avLst/>
          </a:prstGeom>
          <a:no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Tree>
    <p:extLst>
      <p:ext uri="{BB962C8B-B14F-4D97-AF65-F5344CB8AC3E}">
        <p14:creationId xmlns:p14="http://schemas.microsoft.com/office/powerpoint/2010/main" val="253268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9B677D5-61C5-E847-8B27-82331CEFF588}" type="slidenum">
              <a:rPr lang="en-GB" smtClean="0"/>
              <a:pPr>
                <a:defRPr/>
              </a:pPr>
              <a:t>12</a:t>
            </a:fld>
            <a:endParaRPr lang="en-GB"/>
          </a:p>
        </p:txBody>
      </p:sp>
      <p:pic>
        <p:nvPicPr>
          <p:cNvPr id="16" name="Content Placeholder 1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368301"/>
            <a:ext cx="4032447" cy="5941020"/>
          </a:xfr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68300"/>
            <a:ext cx="4464496" cy="5941020"/>
          </a:xfrm>
          <a:prstGeom prst="rect">
            <a:avLst/>
          </a:prstGeom>
        </p:spPr>
      </p:pic>
      <p:sp>
        <p:nvSpPr>
          <p:cNvPr id="18" name="TextBox 17"/>
          <p:cNvSpPr txBox="1"/>
          <p:nvPr/>
        </p:nvSpPr>
        <p:spPr>
          <a:xfrm>
            <a:off x="5724128" y="4725144"/>
            <a:ext cx="3168352" cy="707886"/>
          </a:xfrm>
          <a:prstGeom prst="rect">
            <a:avLst/>
          </a:prstGeom>
          <a:solidFill>
            <a:schemeClr val="tx1">
              <a:lumMod val="40000"/>
              <a:lumOff val="60000"/>
            </a:schemeClr>
          </a:solidFill>
        </p:spPr>
        <p:txBody>
          <a:bodyPr wrap="square" rtlCol="0">
            <a:spAutoFit/>
          </a:bodyPr>
          <a:lstStyle/>
          <a:p>
            <a:r>
              <a:rPr lang="en-US" sz="2000" dirty="0" smtClean="0"/>
              <a:t>Please delete this whole page if not applicable</a:t>
            </a:r>
            <a:endParaRPr lang="en-US" sz="2000" dirty="0"/>
          </a:p>
        </p:txBody>
      </p:sp>
      <p:sp>
        <p:nvSpPr>
          <p:cNvPr id="20" name="TextBox 19"/>
          <p:cNvSpPr txBox="1"/>
          <p:nvPr/>
        </p:nvSpPr>
        <p:spPr>
          <a:xfrm>
            <a:off x="1622747" y="3475880"/>
            <a:ext cx="2157165" cy="646331"/>
          </a:xfrm>
          <a:prstGeom prst="rect">
            <a:avLst/>
          </a:prstGeom>
          <a:solidFill>
            <a:schemeClr val="tx1">
              <a:lumMod val="40000"/>
              <a:lumOff val="60000"/>
            </a:schemeClr>
          </a:solidFill>
        </p:spPr>
        <p:txBody>
          <a:bodyPr wrap="square" rtlCol="0">
            <a:spAutoFit/>
          </a:bodyPr>
          <a:lstStyle/>
          <a:p>
            <a:r>
              <a:rPr lang="en-US" sz="1800" dirty="0" smtClean="0"/>
              <a:t>Please delete this if not applicable</a:t>
            </a:r>
            <a:endParaRPr lang="en-US" sz="1800" dirty="0"/>
          </a:p>
        </p:txBody>
      </p:sp>
      <p:cxnSp>
        <p:nvCxnSpPr>
          <p:cNvPr id="22" name="Straight Arrow Connector 21"/>
          <p:cNvCxnSpPr/>
          <p:nvPr/>
        </p:nvCxnSpPr>
        <p:spPr bwMode="auto">
          <a:xfrm flipH="1" flipV="1">
            <a:off x="2267744" y="2780928"/>
            <a:ext cx="1080119" cy="67520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4" name="Straight Arrow Connector 23"/>
          <p:cNvCxnSpPr/>
          <p:nvPr/>
        </p:nvCxnSpPr>
        <p:spPr bwMode="auto">
          <a:xfrm flipH="1" flipV="1">
            <a:off x="1112542" y="3118532"/>
            <a:ext cx="1152126" cy="33760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455247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information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214288"/>
            <a:ext cx="4896544" cy="5951016"/>
          </a:xfrm>
        </p:spPr>
      </p:pic>
      <p:sp>
        <p:nvSpPr>
          <p:cNvPr id="4" name="Slide Number Placeholder 3"/>
          <p:cNvSpPr>
            <a:spLocks noGrp="1"/>
          </p:cNvSpPr>
          <p:nvPr>
            <p:ph type="sldNum" sz="quarter" idx="10"/>
          </p:nvPr>
        </p:nvSpPr>
        <p:spPr/>
        <p:txBody>
          <a:bodyPr/>
          <a:lstStyle/>
          <a:p>
            <a:pPr>
              <a:defRPr/>
            </a:pPr>
            <a:fld id="{69B677D5-61C5-E847-8B27-82331CEFF588}" type="slidenum">
              <a:rPr lang="en-GB" smtClean="0"/>
              <a:pPr>
                <a:defRPr/>
              </a:pPr>
              <a:t>13</a:t>
            </a:fld>
            <a:endParaRPr lang="en-GB"/>
          </a:p>
        </p:txBody>
      </p:sp>
      <p:sp>
        <p:nvSpPr>
          <p:cNvPr id="6" name="TextBox 5"/>
          <p:cNvSpPr txBox="1"/>
          <p:nvPr/>
        </p:nvSpPr>
        <p:spPr>
          <a:xfrm>
            <a:off x="5580112" y="3146271"/>
            <a:ext cx="3312368" cy="1015663"/>
          </a:xfrm>
          <a:prstGeom prst="rect">
            <a:avLst/>
          </a:prstGeom>
          <a:solidFill>
            <a:schemeClr val="tx1">
              <a:lumMod val="40000"/>
              <a:lumOff val="60000"/>
            </a:schemeClr>
          </a:solidFill>
          <a:effectLst>
            <a:softEdge rad="0"/>
          </a:effectLst>
        </p:spPr>
        <p:txBody>
          <a:bodyPr wrap="square" rtlCol="0">
            <a:spAutoFit/>
          </a:bodyPr>
          <a:lstStyle/>
          <a:p>
            <a:r>
              <a:rPr lang="en-US" sz="2000" dirty="0" smtClean="0"/>
              <a:t>Please ensure the name of </a:t>
            </a:r>
          </a:p>
          <a:p>
            <a:r>
              <a:rPr lang="en-US" sz="2000" dirty="0" smtClean="0"/>
              <a:t>employing institution is inserted</a:t>
            </a:r>
            <a:endParaRPr lang="en-US" sz="2000" dirty="0"/>
          </a:p>
        </p:txBody>
      </p:sp>
      <p:cxnSp>
        <p:nvCxnSpPr>
          <p:cNvPr id="8" name="Straight Arrow Connector 7"/>
          <p:cNvCxnSpPr/>
          <p:nvPr/>
        </p:nvCxnSpPr>
        <p:spPr bwMode="auto">
          <a:xfrm flipH="1">
            <a:off x="3779912" y="3789040"/>
            <a:ext cx="1800200" cy="343698"/>
          </a:xfrm>
          <a:prstGeom prst="straightConnector1">
            <a:avLst/>
          </a:prstGeom>
          <a:solidFill>
            <a:schemeClr val="accent1"/>
          </a:solidFill>
          <a:ln w="222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94646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50" y="116632"/>
            <a:ext cx="8375650" cy="423862"/>
          </a:xfrm>
        </p:spPr>
        <p:txBody>
          <a:bodyPr/>
          <a:lstStyle/>
          <a:p>
            <a:r>
              <a:rPr lang="en-US" dirty="0" smtClean="0"/>
              <a:t>Independent Visitors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6198" y="506462"/>
            <a:ext cx="3960440" cy="5802858"/>
          </a:xfrm>
        </p:spPr>
      </p:pic>
      <p:sp>
        <p:nvSpPr>
          <p:cNvPr id="4" name="Slide Number Placeholder 3"/>
          <p:cNvSpPr>
            <a:spLocks noGrp="1"/>
          </p:cNvSpPr>
          <p:nvPr>
            <p:ph type="sldNum" sz="quarter" idx="10"/>
          </p:nvPr>
        </p:nvSpPr>
        <p:spPr/>
        <p:txBody>
          <a:bodyPr/>
          <a:lstStyle/>
          <a:p>
            <a:pPr>
              <a:defRPr/>
            </a:pPr>
            <a:fld id="{69B677D5-61C5-E847-8B27-82331CEFF588}" type="slidenum">
              <a:rPr lang="en-GB" smtClean="0"/>
              <a:pPr>
                <a:defRPr/>
              </a:pPr>
              <a:t>14</a:t>
            </a:fld>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0901" y="506462"/>
            <a:ext cx="3802099" cy="5802858"/>
          </a:xfrm>
          <a:prstGeom prst="rect">
            <a:avLst/>
          </a:prstGeom>
        </p:spPr>
      </p:pic>
      <p:sp>
        <p:nvSpPr>
          <p:cNvPr id="7" name="Oval 6"/>
          <p:cNvSpPr/>
          <p:nvPr/>
        </p:nvSpPr>
        <p:spPr bwMode="auto">
          <a:xfrm>
            <a:off x="387350" y="1844824"/>
            <a:ext cx="2232248" cy="914400"/>
          </a:xfrm>
          <a:prstGeom prst="ellipse">
            <a:avLst/>
          </a:prstGeom>
          <a:no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3" name="TextBox 2"/>
          <p:cNvSpPr txBox="1"/>
          <p:nvPr/>
        </p:nvSpPr>
        <p:spPr>
          <a:xfrm>
            <a:off x="5040176" y="2749848"/>
            <a:ext cx="3643547" cy="369332"/>
          </a:xfrm>
          <a:prstGeom prst="rect">
            <a:avLst/>
          </a:prstGeom>
          <a:solidFill>
            <a:schemeClr val="tx1">
              <a:lumMod val="40000"/>
              <a:lumOff val="60000"/>
            </a:schemeClr>
          </a:solidFill>
        </p:spPr>
        <p:txBody>
          <a:bodyPr wrap="square" rtlCol="0">
            <a:spAutoFit/>
          </a:bodyPr>
          <a:lstStyle/>
          <a:p>
            <a:r>
              <a:rPr lang="en-US" sz="1800" smtClean="0"/>
              <a:t>No employer/Institution needed</a:t>
            </a:r>
            <a:endParaRPr lang="en-US" sz="1800"/>
          </a:p>
        </p:txBody>
      </p:sp>
    </p:spTree>
    <p:extLst>
      <p:ext uri="{BB962C8B-B14F-4D97-AF65-F5344CB8AC3E}">
        <p14:creationId xmlns:p14="http://schemas.microsoft.com/office/powerpoint/2010/main" val="290346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16721" y="-163115"/>
            <a:ext cx="2736304" cy="1844824"/>
          </a:xfrm>
          <a:prstGeom prst="rect">
            <a:avLst/>
          </a:prstGeom>
        </p:spPr>
      </p:pic>
      <p:sp>
        <p:nvSpPr>
          <p:cNvPr id="2" name="Title 1"/>
          <p:cNvSpPr>
            <a:spLocks noGrp="1"/>
          </p:cNvSpPr>
          <p:nvPr>
            <p:ph type="title"/>
          </p:nvPr>
        </p:nvSpPr>
        <p:spPr>
          <a:xfrm>
            <a:off x="1331641" y="568202"/>
            <a:ext cx="2448272" cy="382190"/>
          </a:xfrm>
        </p:spPr>
        <p:txBody>
          <a:bodyPr/>
          <a:lstStyle/>
          <a:p>
            <a:r>
              <a:rPr lang="en-US" dirty="0" smtClean="0">
                <a:solidFill>
                  <a:schemeClr val="tx1"/>
                </a:solidFill>
              </a:rPr>
              <a:t>Reminders</a:t>
            </a:r>
            <a:endParaRPr lang="en-US" dirty="0">
              <a:solidFill>
                <a:schemeClr val="tx1"/>
              </a:solidFill>
            </a:endParaRPr>
          </a:p>
        </p:txBody>
      </p:sp>
      <p:sp>
        <p:nvSpPr>
          <p:cNvPr id="3" name="Content Placeholder 2"/>
          <p:cNvSpPr>
            <a:spLocks noGrp="1"/>
          </p:cNvSpPr>
          <p:nvPr>
            <p:ph idx="1"/>
          </p:nvPr>
        </p:nvSpPr>
        <p:spPr>
          <a:xfrm>
            <a:off x="539552" y="1697733"/>
            <a:ext cx="8374063" cy="4392488"/>
          </a:xfrm>
        </p:spPr>
        <p:txBody>
          <a:bodyPr/>
          <a:lstStyle/>
          <a:p>
            <a:r>
              <a:rPr lang="en-GB" dirty="0"/>
              <a:t>Any type of visitor agreement must be arranged well in advance of the visitor’s arrival at the University.</a:t>
            </a:r>
          </a:p>
          <a:p>
            <a:r>
              <a:rPr lang="en-US" dirty="0" smtClean="0"/>
              <a:t>Visitors must have a completed, approved and signed Visitor Agreement before they can ‘visit’ the department</a:t>
            </a:r>
          </a:p>
          <a:p>
            <a:r>
              <a:rPr lang="en-US" dirty="0" smtClean="0"/>
              <a:t>Title, name, address, date must be complete</a:t>
            </a:r>
          </a:p>
          <a:p>
            <a:r>
              <a:rPr lang="en-US" dirty="0" smtClean="0"/>
              <a:t>Email address must be included – primary correspondence for RJ</a:t>
            </a:r>
          </a:p>
          <a:p>
            <a:r>
              <a:rPr lang="en-US" dirty="0" smtClean="0"/>
              <a:t>Highlighting should be deleted</a:t>
            </a:r>
          </a:p>
          <a:p>
            <a:r>
              <a:rPr lang="en-US" dirty="0" smtClean="0"/>
              <a:t>Information not applicable should be deleted rather than crossed out</a:t>
            </a:r>
          </a:p>
          <a:p>
            <a:r>
              <a:rPr lang="en-GB" dirty="0"/>
              <a:t>A visitor will not be allowed to commence work without the appropriate agreement in place.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9B677D5-61C5-E847-8B27-82331CEFF588}" type="slidenum">
              <a:rPr lang="en-GB" smtClean="0"/>
              <a:pPr>
                <a:defRPr/>
              </a:pPr>
              <a:t>15</a:t>
            </a:fld>
            <a:endParaRPr lang="en-GB"/>
          </a:p>
        </p:txBody>
      </p:sp>
    </p:spTree>
    <p:extLst>
      <p:ext uri="{BB962C8B-B14F-4D97-AF65-F5344CB8AC3E}">
        <p14:creationId xmlns:p14="http://schemas.microsoft.com/office/powerpoint/2010/main" val="1899744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sz="2400" dirty="0" smtClean="0"/>
              <a:t>Reason for visitor process review – the problem</a:t>
            </a:r>
          </a:p>
          <a:p>
            <a:pPr marL="457200" indent="-457200">
              <a:buFont typeface="+mj-lt"/>
              <a:buAutoNum type="arabicPeriod"/>
            </a:pPr>
            <a:r>
              <a:rPr lang="en-US" sz="2400" dirty="0" smtClean="0"/>
              <a:t>Revised visitor </a:t>
            </a:r>
            <a:r>
              <a:rPr lang="en-US" sz="2400" dirty="0"/>
              <a:t>p</a:t>
            </a:r>
            <a:r>
              <a:rPr lang="en-US" sz="2400" dirty="0" smtClean="0"/>
              <a:t>rocess </a:t>
            </a:r>
          </a:p>
          <a:p>
            <a:pPr marL="457200" indent="-457200">
              <a:buFont typeface="+mj-lt"/>
              <a:buAutoNum type="arabicPeriod"/>
            </a:pPr>
            <a:r>
              <a:rPr lang="en-US" sz="2400" smtClean="0"/>
              <a:t>Paperwork </a:t>
            </a:r>
            <a:endParaRPr lang="en-US" dirty="0" smtClean="0"/>
          </a:p>
          <a:p>
            <a:pPr marL="457200" indent="-4572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69B677D5-61C5-E847-8B27-82331CEFF588}" type="slidenum">
              <a:rPr lang="en-GB" smtClean="0"/>
              <a:pPr>
                <a:defRPr/>
              </a:pPr>
              <a:t>2</a:t>
            </a:fld>
            <a:endParaRPr lang="en-GB"/>
          </a:p>
        </p:txBody>
      </p:sp>
      <p:grpSp>
        <p:nvGrpSpPr>
          <p:cNvPr id="11" name="Group 10"/>
          <p:cNvGrpSpPr/>
          <p:nvPr/>
        </p:nvGrpSpPr>
        <p:grpSpPr>
          <a:xfrm>
            <a:off x="1619672" y="5085184"/>
            <a:ext cx="5400446" cy="754496"/>
            <a:chOff x="683568" y="5098046"/>
            <a:chExt cx="5400446" cy="754496"/>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216337"/>
              <a:ext cx="1981200" cy="6362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pic>
          <p:nvPicPr>
            <p:cNvPr id="16" name="Picture 15" descr="athena_silv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5098046"/>
              <a:ext cx="1368152" cy="754496"/>
            </a:xfrm>
            <a:prstGeom prst="rect">
              <a:avLst/>
            </a:prstGeom>
          </p:spPr>
        </p:pic>
        <p:pic>
          <p:nvPicPr>
            <p:cNvPr id="9" name="Picture 8" descr="GISilv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5303154"/>
              <a:ext cx="1367998" cy="549388"/>
            </a:xfrm>
            <a:prstGeom prst="rect">
              <a:avLst/>
            </a:prstGeom>
          </p:spPr>
        </p:pic>
      </p:grpSp>
    </p:spTree>
    <p:extLst>
      <p:ext uri="{BB962C8B-B14F-4D97-AF65-F5344CB8AC3E}">
        <p14:creationId xmlns:p14="http://schemas.microsoft.com/office/powerpoint/2010/main" val="1973790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p:txBody>
          <a:bodyPr/>
          <a:lstStyle/>
          <a:p>
            <a:r>
              <a:rPr lang="en-GB" dirty="0" smtClean="0"/>
              <a:t>Visitors  -  the problem</a:t>
            </a:r>
          </a:p>
        </p:txBody>
      </p:sp>
      <p:sp>
        <p:nvSpPr>
          <p:cNvPr id="17410" name="Content Placeholder 4"/>
          <p:cNvSpPr>
            <a:spLocks noGrp="1"/>
          </p:cNvSpPr>
          <p:nvPr>
            <p:ph idx="1"/>
          </p:nvPr>
        </p:nvSpPr>
        <p:spPr/>
        <p:txBody>
          <a:bodyPr/>
          <a:lstStyle/>
          <a:p>
            <a:pPr marL="0" indent="0">
              <a:buNone/>
            </a:pPr>
            <a:r>
              <a:rPr lang="en-GB" dirty="0" smtClean="0"/>
              <a:t>The University recognises the immense value of visitors.</a:t>
            </a:r>
          </a:p>
          <a:p>
            <a:pPr marL="0" indent="0">
              <a:buNone/>
            </a:pPr>
            <a:endParaRPr lang="en-GB" dirty="0" smtClean="0"/>
          </a:p>
          <a:p>
            <a:pPr marL="0" indent="0">
              <a:buNone/>
            </a:pPr>
            <a:r>
              <a:rPr lang="en-GB" dirty="0" smtClean="0"/>
              <a:t>But, there is no official record of visitors, which raises issues of:</a:t>
            </a:r>
            <a:endParaRPr lang="en-GB" dirty="0"/>
          </a:p>
          <a:p>
            <a:pPr marL="0" indent="0">
              <a:buNone/>
            </a:pPr>
            <a:r>
              <a:rPr lang="en-GB" dirty="0"/>
              <a:t>	</a:t>
            </a:r>
            <a:r>
              <a:rPr lang="en-GB" dirty="0" smtClean="0"/>
              <a:t>Security:    Who are they?  Why are they here?</a:t>
            </a:r>
          </a:p>
          <a:p>
            <a:pPr marL="0" indent="0">
              <a:buNone/>
            </a:pPr>
            <a:r>
              <a:rPr lang="en-GB" dirty="0"/>
              <a:t>	</a:t>
            </a:r>
            <a:r>
              <a:rPr lang="en-GB" dirty="0" smtClean="0"/>
              <a:t>Insurance:    Who is liable if there is an accident?</a:t>
            </a:r>
            <a:endParaRPr lang="en-GB" dirty="0"/>
          </a:p>
          <a:p>
            <a:pPr marL="0" indent="0">
              <a:buNone/>
            </a:pPr>
            <a:r>
              <a:rPr lang="en-GB" dirty="0" smtClean="0"/>
              <a:t>	Intellectual Property:    Who owns any results they generate?</a:t>
            </a:r>
            <a:endParaRPr lang="en-GB" dirty="0"/>
          </a:p>
          <a:p>
            <a:pPr lvl="0"/>
            <a:endParaRPr lang="en-GB" dirty="0" smtClean="0"/>
          </a:p>
        </p:txBody>
      </p:sp>
    </p:spTree>
    <p:extLst>
      <p:ext uri="{BB962C8B-B14F-4D97-AF65-F5344CB8AC3E}">
        <p14:creationId xmlns:p14="http://schemas.microsoft.com/office/powerpoint/2010/main" val="287294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p:txBody>
          <a:bodyPr/>
          <a:lstStyle/>
          <a:p>
            <a:r>
              <a:rPr lang="en-GB" dirty="0" smtClean="0"/>
              <a:t>Terms and Conditions</a:t>
            </a:r>
          </a:p>
        </p:txBody>
      </p:sp>
      <p:sp>
        <p:nvSpPr>
          <p:cNvPr id="17410" name="Content Placeholder 4"/>
          <p:cNvSpPr>
            <a:spLocks noGrp="1"/>
          </p:cNvSpPr>
          <p:nvPr>
            <p:ph idx="1"/>
          </p:nvPr>
        </p:nvSpPr>
        <p:spPr>
          <a:xfrm>
            <a:off x="384175" y="1708150"/>
            <a:ext cx="8374063" cy="4529162"/>
          </a:xfrm>
        </p:spPr>
        <p:txBody>
          <a:bodyPr/>
          <a:lstStyle/>
          <a:p>
            <a:pPr marL="0" indent="0">
              <a:buNone/>
            </a:pPr>
            <a:r>
              <a:rPr lang="en-GB" b="1" dirty="0" smtClean="0"/>
              <a:t>Two sets of terms and conditions</a:t>
            </a:r>
            <a:endParaRPr lang="en-GB" b="1" dirty="0"/>
          </a:p>
          <a:p>
            <a:pPr marL="457200" indent="-457200">
              <a:buAutoNum type="arabicPeriod"/>
            </a:pPr>
            <a:r>
              <a:rPr lang="en-GB" b="1" dirty="0" smtClean="0"/>
              <a:t>For independent workers</a:t>
            </a:r>
            <a:endParaRPr lang="en-GB" dirty="0"/>
          </a:p>
          <a:p>
            <a:pPr marL="0" indent="0">
              <a:buNone/>
            </a:pPr>
            <a:r>
              <a:rPr lang="en-GB" dirty="0"/>
              <a:t>F</a:t>
            </a:r>
            <a:r>
              <a:rPr lang="en-GB" dirty="0" smtClean="0"/>
              <a:t>or </a:t>
            </a:r>
            <a:r>
              <a:rPr lang="en-GB" dirty="0"/>
              <a:t>those who are coming independently, </a:t>
            </a:r>
            <a:r>
              <a:rPr lang="en-GB" dirty="0" smtClean="0"/>
              <a:t>i.e. not </a:t>
            </a:r>
            <a:r>
              <a:rPr lang="en-GB" dirty="0"/>
              <a:t>as an employee or student of a third party company or </a:t>
            </a:r>
            <a:r>
              <a:rPr lang="en-GB" dirty="0" smtClean="0"/>
              <a:t>institution (e.g. research fellows, retired staff).  </a:t>
            </a:r>
            <a:r>
              <a:rPr lang="en-GB" dirty="0"/>
              <a:t>In this case only the </a:t>
            </a:r>
            <a:r>
              <a:rPr lang="en-GB" dirty="0" smtClean="0"/>
              <a:t>visitor </a:t>
            </a:r>
            <a:r>
              <a:rPr lang="en-GB" dirty="0"/>
              <a:t>signs </a:t>
            </a:r>
            <a:r>
              <a:rPr lang="en-GB" dirty="0" smtClean="0"/>
              <a:t>the Agreement.</a:t>
            </a:r>
            <a:endParaRPr lang="en-GB" dirty="0"/>
          </a:p>
          <a:p>
            <a:pPr marL="457200" indent="-457200">
              <a:buAutoNum type="arabicPeriod" startAt="2"/>
            </a:pPr>
            <a:r>
              <a:rPr lang="en-GB" b="1" dirty="0" smtClean="0"/>
              <a:t>For employees </a:t>
            </a:r>
            <a:r>
              <a:rPr lang="en-GB" b="1" dirty="0"/>
              <a:t>and students of other </a:t>
            </a:r>
            <a:r>
              <a:rPr lang="en-GB" b="1" dirty="0" smtClean="0"/>
              <a:t>institutions</a:t>
            </a:r>
          </a:p>
          <a:p>
            <a:pPr marL="0" indent="0">
              <a:buNone/>
            </a:pPr>
            <a:r>
              <a:rPr lang="en-GB" dirty="0"/>
              <a:t>F</a:t>
            </a:r>
            <a:r>
              <a:rPr lang="en-GB" dirty="0" smtClean="0"/>
              <a:t>or </a:t>
            </a:r>
            <a:r>
              <a:rPr lang="en-GB" dirty="0"/>
              <a:t>those </a:t>
            </a:r>
            <a:r>
              <a:rPr lang="en-GB" dirty="0" smtClean="0"/>
              <a:t>who </a:t>
            </a:r>
            <a:r>
              <a:rPr lang="en-GB" dirty="0"/>
              <a:t>come under the auspices of their employer or home institution.  In this case</a:t>
            </a:r>
            <a:r>
              <a:rPr lang="en-GB" b="1" dirty="0"/>
              <a:t>, a representative of the </a:t>
            </a:r>
            <a:r>
              <a:rPr lang="en-GB" b="1" dirty="0" smtClean="0"/>
              <a:t>visitor’s </a:t>
            </a:r>
            <a:r>
              <a:rPr lang="en-GB" b="1" dirty="0"/>
              <a:t>e</a:t>
            </a:r>
            <a:r>
              <a:rPr lang="en-GB" b="1" dirty="0" smtClean="0"/>
              <a:t>mployer </a:t>
            </a:r>
            <a:r>
              <a:rPr lang="en-GB" b="1" dirty="0"/>
              <a:t>or </a:t>
            </a:r>
            <a:r>
              <a:rPr lang="en-GB" b="1" dirty="0" smtClean="0"/>
              <a:t>home </a:t>
            </a:r>
            <a:r>
              <a:rPr lang="en-GB" b="1" dirty="0"/>
              <a:t>institution must also sign the </a:t>
            </a:r>
            <a:r>
              <a:rPr lang="en-GB" b="1" dirty="0" smtClean="0"/>
              <a:t>Agreement</a:t>
            </a:r>
            <a:r>
              <a:rPr lang="en-GB" dirty="0" smtClean="0"/>
              <a:t>.</a:t>
            </a:r>
            <a:endParaRPr lang="en-GB" dirty="0"/>
          </a:p>
          <a:p>
            <a:pPr marL="0" indent="0">
              <a:buNone/>
            </a:pPr>
            <a:endParaRPr lang="en-GB" dirty="0"/>
          </a:p>
          <a:p>
            <a:pPr marL="0" indent="0">
              <a:buNone/>
            </a:pPr>
            <a:r>
              <a:rPr lang="en-GB" dirty="0" smtClean="0"/>
              <a:t>	</a:t>
            </a:r>
          </a:p>
        </p:txBody>
      </p:sp>
    </p:spTree>
    <p:extLst>
      <p:ext uri="{BB962C8B-B14F-4D97-AF65-F5344CB8AC3E}">
        <p14:creationId xmlns:p14="http://schemas.microsoft.com/office/powerpoint/2010/main" val="819805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of Chemistry</a:t>
            </a:r>
            <a:endParaRPr lang="en-US" dirty="0"/>
          </a:p>
        </p:txBody>
      </p:sp>
      <p:sp>
        <p:nvSpPr>
          <p:cNvPr id="3" name="Content Placeholder 2"/>
          <p:cNvSpPr>
            <a:spLocks noGrp="1"/>
          </p:cNvSpPr>
          <p:nvPr>
            <p:ph idx="1"/>
          </p:nvPr>
        </p:nvSpPr>
        <p:spPr>
          <a:xfrm>
            <a:off x="384175" y="1708150"/>
            <a:ext cx="8374063" cy="4385146"/>
          </a:xfrm>
        </p:spPr>
        <p:txBody>
          <a:bodyPr/>
          <a:lstStyle/>
          <a:p>
            <a:r>
              <a:rPr lang="is-IS" dirty="0"/>
              <a:t>Currently 47 Academic, 41 Academic Related, 135 Assistant, 224 Research staff</a:t>
            </a:r>
          </a:p>
          <a:p>
            <a:r>
              <a:rPr lang="en-US" dirty="0"/>
              <a:t>Currently </a:t>
            </a:r>
            <a:r>
              <a:rPr lang="en-US" b="1" dirty="0"/>
              <a:t>266 visitors </a:t>
            </a:r>
            <a:r>
              <a:rPr lang="en-US" dirty="0"/>
              <a:t>in Chemistry Department – Academic, Long stay, MPhil Postgrad, PDRA, PhD Postgrad, Research Fellow, Sabbatical, Student, Other </a:t>
            </a:r>
            <a:r>
              <a:rPr lang="is-IS" dirty="0" smtClean="0"/>
              <a:t>…</a:t>
            </a:r>
          </a:p>
          <a:p>
            <a:r>
              <a:rPr lang="en-US" dirty="0" smtClean="0"/>
              <a:t>Every </a:t>
            </a:r>
            <a:r>
              <a:rPr lang="en-US" dirty="0"/>
              <a:t>visitor to the Department of Chemistry for two weeks or more duration must sign a Visitor </a:t>
            </a:r>
            <a:r>
              <a:rPr lang="en-US" dirty="0" smtClean="0"/>
              <a:t>Agreement</a:t>
            </a:r>
          </a:p>
          <a:p>
            <a:r>
              <a:rPr lang="en-GB" dirty="0"/>
              <a:t>The visitor cannot start work and only a temporary daily pass card will be issued until the Agreement has been </a:t>
            </a:r>
            <a:r>
              <a:rPr lang="en-GB" dirty="0" smtClean="0"/>
              <a:t>signed</a:t>
            </a:r>
            <a:endParaRPr lang="en-US" dirty="0" smtClean="0"/>
          </a:p>
          <a:p>
            <a:r>
              <a:rPr lang="en-US" dirty="0" smtClean="0"/>
              <a:t>Visitors </a:t>
            </a:r>
            <a:r>
              <a:rPr lang="en-US" dirty="0"/>
              <a:t>under two weeks duration will sign in </a:t>
            </a:r>
            <a:r>
              <a:rPr lang="en-US" dirty="0" smtClean="0"/>
              <a:t>daily and be issued with  </a:t>
            </a:r>
            <a:r>
              <a:rPr lang="en-US" dirty="0"/>
              <a:t>temporary </a:t>
            </a:r>
            <a:r>
              <a:rPr lang="en-US" dirty="0" smtClean="0"/>
              <a:t>daily pass cards</a:t>
            </a:r>
            <a:endParaRPr lang="en-US" dirty="0"/>
          </a:p>
          <a:p>
            <a:endParaRPr lang="is-IS" dirty="0"/>
          </a:p>
          <a:p>
            <a:endParaRPr lang="en-US" dirty="0"/>
          </a:p>
        </p:txBody>
      </p:sp>
      <p:sp>
        <p:nvSpPr>
          <p:cNvPr id="4" name="Slide Number Placeholder 3"/>
          <p:cNvSpPr>
            <a:spLocks noGrp="1"/>
          </p:cNvSpPr>
          <p:nvPr>
            <p:ph type="sldNum" sz="quarter" idx="10"/>
          </p:nvPr>
        </p:nvSpPr>
        <p:spPr/>
        <p:txBody>
          <a:bodyPr/>
          <a:lstStyle/>
          <a:p>
            <a:pPr>
              <a:defRPr/>
            </a:pPr>
            <a:fld id="{69B677D5-61C5-E847-8B27-82331CEFF588}" type="slidenum">
              <a:rPr lang="en-GB" smtClean="0"/>
              <a:pPr>
                <a:defRPr/>
              </a:pPr>
              <a:t>5</a:t>
            </a:fld>
            <a:endParaRPr lang="en-GB"/>
          </a:p>
        </p:txBody>
      </p:sp>
      <p:sp>
        <p:nvSpPr>
          <p:cNvPr id="5" name="Oval 4"/>
          <p:cNvSpPr/>
          <p:nvPr/>
        </p:nvSpPr>
        <p:spPr bwMode="auto">
          <a:xfrm>
            <a:off x="6525990" y="255414"/>
            <a:ext cx="2232248" cy="1133822"/>
          </a:xfrm>
          <a:prstGeom prst="ellipse">
            <a:avLst/>
          </a:prstGeom>
          <a:solidFill>
            <a:srgbClr val="FFC0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charset="0"/>
                <a:ea typeface="ＭＳ Ｐゴシック" charset="0"/>
              </a:rPr>
              <a:t>Largest </a:t>
            </a:r>
            <a:r>
              <a:rPr kumimoji="0" lang="en-US" sz="2400" b="0" i="0" u="none" strike="noStrike" cap="none" normalizeH="0" baseline="0" smtClean="0">
                <a:ln>
                  <a:noFill/>
                </a:ln>
                <a:solidFill>
                  <a:srgbClr val="000000"/>
                </a:solidFill>
                <a:effectLst/>
                <a:latin typeface="Arial" charset="0"/>
                <a:ea typeface="ＭＳ Ｐゴシック" charset="0"/>
              </a:rPr>
              <a:t>category  </a:t>
            </a:r>
            <a:endParaRPr kumimoji="0" lang="en-US" sz="2400" b="0" i="0" u="none" strike="noStrike" cap="none" normalizeH="0" baseline="0" dirty="0">
              <a:ln>
                <a:noFill/>
              </a:ln>
              <a:solidFill>
                <a:srgbClr val="000000"/>
              </a:solidFill>
              <a:effectLst/>
              <a:latin typeface="Arial" charset="0"/>
              <a:ea typeface="ＭＳ Ｐゴシック" charset="0"/>
            </a:endParaRPr>
          </a:p>
        </p:txBody>
      </p:sp>
      <p:cxnSp>
        <p:nvCxnSpPr>
          <p:cNvPr id="7" name="Straight Arrow Connector 6"/>
          <p:cNvCxnSpPr/>
          <p:nvPr/>
        </p:nvCxnSpPr>
        <p:spPr bwMode="auto">
          <a:xfrm flipH="1">
            <a:off x="2987824" y="1052736"/>
            <a:ext cx="3600400" cy="144016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069183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 for departmental review</a:t>
            </a:r>
            <a:endParaRPr lang="en-US" dirty="0"/>
          </a:p>
        </p:txBody>
      </p:sp>
      <p:sp>
        <p:nvSpPr>
          <p:cNvPr id="3" name="Content Placeholder 2"/>
          <p:cNvSpPr>
            <a:spLocks noGrp="1"/>
          </p:cNvSpPr>
          <p:nvPr>
            <p:ph idx="1"/>
          </p:nvPr>
        </p:nvSpPr>
        <p:spPr>
          <a:xfrm>
            <a:off x="384175" y="1340768"/>
            <a:ext cx="8374063" cy="4169122"/>
          </a:xfrm>
        </p:spPr>
        <p:txBody>
          <a:bodyPr/>
          <a:lstStyle/>
          <a:p>
            <a:r>
              <a:rPr lang="en-US" sz="1800" dirty="0" smtClean="0"/>
              <a:t>University HR </a:t>
            </a:r>
            <a:r>
              <a:rPr lang="en-US" sz="1800" dirty="0" err="1" smtClean="0"/>
              <a:t>Dept</a:t>
            </a:r>
            <a:r>
              <a:rPr lang="en-US" sz="1800" dirty="0" smtClean="0"/>
              <a:t> updated University Visitor Process earlier this year </a:t>
            </a:r>
          </a:p>
          <a:p>
            <a:r>
              <a:rPr lang="en-US" sz="1800" dirty="0" smtClean="0"/>
              <a:t>Need for tightening up of the departmental process; </a:t>
            </a:r>
            <a:r>
              <a:rPr lang="en-US" sz="1800" b="1" dirty="0" smtClean="0"/>
              <a:t>who, where and when – insurance purposes</a:t>
            </a:r>
          </a:p>
          <a:p>
            <a:r>
              <a:rPr lang="en-US" sz="1800" dirty="0" smtClean="0"/>
              <a:t>Standard </a:t>
            </a:r>
            <a:r>
              <a:rPr lang="en-US" sz="1800" dirty="0"/>
              <a:t>Terms and Conditions </a:t>
            </a:r>
            <a:r>
              <a:rPr lang="en-US" sz="1800" dirty="0" smtClean="0"/>
              <a:t>are </a:t>
            </a:r>
            <a:r>
              <a:rPr lang="en-US" sz="1800" dirty="0"/>
              <a:t>very similar. </a:t>
            </a:r>
            <a:r>
              <a:rPr lang="en-US" sz="1800" dirty="0" smtClean="0"/>
              <a:t>Main difference </a:t>
            </a:r>
            <a:r>
              <a:rPr lang="en-US" sz="1800" dirty="0"/>
              <a:t>is that </a:t>
            </a:r>
            <a:r>
              <a:rPr lang="en-US" sz="1800" dirty="0" smtClean="0"/>
              <a:t>the </a:t>
            </a:r>
            <a:r>
              <a:rPr lang="en-US" sz="1800" dirty="0"/>
              <a:t>Employer </a:t>
            </a:r>
            <a:r>
              <a:rPr lang="en-US" sz="1800" dirty="0" smtClean="0"/>
              <a:t>and/or the </a:t>
            </a:r>
            <a:r>
              <a:rPr lang="en-US" sz="1800" dirty="0"/>
              <a:t>home institution also signs up to the terms of the arrangement, and indemnifies the University against any loss or damage caused by the Visitor while they are undertaking work or study with the University. Our insurers require that we obtain this so that if significant damage is caused by a Visitor they can have recourse to their employer or home institution, who in turn will claim on their insurance. Where an independent researcher comes to the University, they are still responsible to the University for their actions but the terms of this condition are less onerous </a:t>
            </a:r>
            <a:endParaRPr lang="en-US" sz="1800" dirty="0" smtClean="0"/>
          </a:p>
          <a:p>
            <a:endParaRPr lang="en-US" sz="1800" dirty="0" smtClean="0"/>
          </a:p>
          <a:p>
            <a:endParaRPr lang="en-US" sz="1800" dirty="0"/>
          </a:p>
          <a:p>
            <a:endParaRPr lang="en-US" sz="1800" dirty="0" smtClean="0"/>
          </a:p>
          <a:p>
            <a:endParaRPr lang="en-US" sz="1800" dirty="0"/>
          </a:p>
        </p:txBody>
      </p:sp>
      <p:sp>
        <p:nvSpPr>
          <p:cNvPr id="4" name="Slide Number Placeholder 3"/>
          <p:cNvSpPr>
            <a:spLocks noGrp="1"/>
          </p:cNvSpPr>
          <p:nvPr>
            <p:ph type="sldNum" sz="quarter" idx="10"/>
          </p:nvPr>
        </p:nvSpPr>
        <p:spPr/>
        <p:txBody>
          <a:bodyPr/>
          <a:lstStyle/>
          <a:p>
            <a:pPr>
              <a:defRPr/>
            </a:pPr>
            <a:fld id="{69B677D5-61C5-E847-8B27-82331CEFF588}" type="slidenum">
              <a:rPr lang="en-GB" smtClean="0"/>
              <a:pPr>
                <a:defRPr/>
              </a:pPr>
              <a:t>6</a:t>
            </a:fld>
            <a:endParaRPr lang="en-GB"/>
          </a:p>
        </p:txBody>
      </p:sp>
    </p:spTree>
    <p:extLst>
      <p:ext uri="{BB962C8B-B14F-4D97-AF65-F5344CB8AC3E}">
        <p14:creationId xmlns:p14="http://schemas.microsoft.com/office/powerpoint/2010/main" val="180723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not to use a Visitor Agreement</a:t>
            </a:r>
            <a:endParaRPr lang="en-US" dirty="0"/>
          </a:p>
        </p:txBody>
      </p:sp>
      <p:sp>
        <p:nvSpPr>
          <p:cNvPr id="3" name="Content Placeholder 2"/>
          <p:cNvSpPr>
            <a:spLocks noGrp="1"/>
          </p:cNvSpPr>
          <p:nvPr>
            <p:ph idx="1"/>
          </p:nvPr>
        </p:nvSpPr>
        <p:spPr>
          <a:xfrm>
            <a:off x="755576" y="2435263"/>
            <a:ext cx="7356177" cy="3600400"/>
          </a:xfrm>
        </p:spPr>
        <p:txBody>
          <a:bodyPr/>
          <a:lstStyle/>
          <a:p>
            <a:pPr marL="0" indent="0">
              <a:buNone/>
            </a:pPr>
            <a:r>
              <a:rPr lang="en-GB" dirty="0"/>
              <a:t>A visitor agreement is not needed where the individual</a:t>
            </a:r>
            <a:r>
              <a:rPr lang="en-GB" dirty="0" smtClean="0"/>
              <a:t>:</a:t>
            </a:r>
          </a:p>
          <a:p>
            <a:pPr marL="0" indent="0">
              <a:buNone/>
            </a:pPr>
            <a:endParaRPr lang="en-GB" dirty="0"/>
          </a:p>
          <a:p>
            <a:pPr>
              <a:buFont typeface="Arial" pitchFamily="34" charset="0"/>
              <a:buChar char="•"/>
            </a:pPr>
            <a:r>
              <a:rPr lang="en-GB" dirty="0"/>
              <a:t>is being paid through the University (e.g. an employee or student from another </a:t>
            </a:r>
            <a:r>
              <a:rPr lang="en-GB" dirty="0" err="1"/>
              <a:t>UCam</a:t>
            </a:r>
            <a:r>
              <a:rPr lang="en-GB" dirty="0"/>
              <a:t> Department)</a:t>
            </a:r>
          </a:p>
          <a:p>
            <a:pPr>
              <a:buFont typeface="Arial" pitchFamily="34" charset="0"/>
              <a:buChar char="•"/>
            </a:pPr>
            <a:r>
              <a:rPr lang="en-GB" dirty="0"/>
              <a:t>is acting as an external examiner or supervisor</a:t>
            </a:r>
          </a:p>
          <a:p>
            <a:endParaRPr lang="en-US" dirty="0"/>
          </a:p>
        </p:txBody>
      </p:sp>
      <p:sp>
        <p:nvSpPr>
          <p:cNvPr id="4" name="Slide Number Placeholder 3"/>
          <p:cNvSpPr>
            <a:spLocks noGrp="1"/>
          </p:cNvSpPr>
          <p:nvPr>
            <p:ph type="sldNum" sz="quarter" idx="10"/>
          </p:nvPr>
        </p:nvSpPr>
        <p:spPr/>
        <p:txBody>
          <a:bodyPr/>
          <a:lstStyle/>
          <a:p>
            <a:pPr>
              <a:defRPr/>
            </a:pPr>
            <a:fld id="{69B677D5-61C5-E847-8B27-82331CEFF588}" type="slidenum">
              <a:rPr lang="en-GB" smtClean="0"/>
              <a:pPr>
                <a:defRPr/>
              </a:pPr>
              <a:t>7</a:t>
            </a:fld>
            <a:endParaRPr lang="en-GB"/>
          </a:p>
        </p:txBody>
      </p:sp>
      <p:pic>
        <p:nvPicPr>
          <p:cNvPr id="5" name="Picture 4"/>
          <p:cNvPicPr>
            <a:picLocks noChangeAspect="1"/>
          </p:cNvPicPr>
          <p:nvPr/>
        </p:nvPicPr>
        <p:blipFill>
          <a:blip r:embed="rId2"/>
          <a:stretch>
            <a:fillRect/>
          </a:stretch>
        </p:blipFill>
        <p:spPr>
          <a:xfrm>
            <a:off x="6876256" y="240072"/>
            <a:ext cx="2098006" cy="2036800"/>
          </a:xfrm>
          <a:prstGeom prst="rect">
            <a:avLst/>
          </a:prstGeom>
        </p:spPr>
      </p:pic>
    </p:spTree>
    <p:extLst>
      <p:ext uri="{BB962C8B-B14F-4D97-AF65-F5344CB8AC3E}">
        <p14:creationId xmlns:p14="http://schemas.microsoft.com/office/powerpoint/2010/main" val="933281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Visitor Agreement Process</a:t>
            </a:r>
            <a:endParaRPr lang="en-US" dirty="0"/>
          </a:p>
        </p:txBody>
      </p:sp>
      <p:sp>
        <p:nvSpPr>
          <p:cNvPr id="3" name="Content Placeholder 2"/>
          <p:cNvSpPr>
            <a:spLocks noGrp="1"/>
          </p:cNvSpPr>
          <p:nvPr>
            <p:ph idx="1"/>
          </p:nvPr>
        </p:nvSpPr>
        <p:spPr>
          <a:xfrm>
            <a:off x="368622" y="1412776"/>
            <a:ext cx="8374063" cy="4680520"/>
          </a:xfrm>
        </p:spPr>
        <p:txBody>
          <a:bodyPr/>
          <a:lstStyle/>
          <a:p>
            <a:r>
              <a:rPr lang="en-US" b="1" dirty="0"/>
              <a:t>Prior to arriving at the </a:t>
            </a:r>
            <a:r>
              <a:rPr lang="en-US" b="1" dirty="0" smtClean="0"/>
              <a:t>Department:</a:t>
            </a:r>
            <a:endParaRPr lang="en-US" dirty="0"/>
          </a:p>
          <a:p>
            <a:pPr marL="343025" indent="-342900">
              <a:spcAft>
                <a:spcPts val="0"/>
              </a:spcAft>
              <a:buFont typeface="+mj-lt"/>
              <a:buAutoNum type="arabicPeriod"/>
            </a:pPr>
            <a:r>
              <a:rPr lang="en-US" sz="1600" dirty="0"/>
              <a:t>G</a:t>
            </a:r>
            <a:r>
              <a:rPr lang="en-US" sz="1600" dirty="0" smtClean="0"/>
              <a:t>roup </a:t>
            </a:r>
            <a:r>
              <a:rPr lang="en-US" sz="1600" dirty="0"/>
              <a:t>finds out they are getting a </a:t>
            </a:r>
            <a:r>
              <a:rPr lang="en-US" sz="1600" dirty="0" smtClean="0"/>
              <a:t>visitor – begin Visitor Agreement Process. </a:t>
            </a:r>
            <a:r>
              <a:rPr lang="en-US" sz="1600" b="1" dirty="0" smtClean="0"/>
              <a:t>For </a:t>
            </a:r>
            <a:r>
              <a:rPr lang="en-US" sz="1600" b="1" dirty="0"/>
              <a:t>non EU visitors please see Howard Jones</a:t>
            </a:r>
            <a:endParaRPr lang="en-US" sz="1600" dirty="0"/>
          </a:p>
          <a:p>
            <a:pPr marL="343025" indent="-342900">
              <a:spcAft>
                <a:spcPts val="0"/>
              </a:spcAft>
              <a:buFont typeface="+mj-lt"/>
              <a:buAutoNum type="arabicPeriod"/>
            </a:pPr>
            <a:r>
              <a:rPr lang="en-US" sz="1600" dirty="0"/>
              <a:t>‘</a:t>
            </a:r>
            <a:r>
              <a:rPr lang="en-US" sz="1600" b="1" dirty="0"/>
              <a:t>Request for information</a:t>
            </a:r>
            <a:r>
              <a:rPr lang="en-US" sz="1600" dirty="0"/>
              <a:t>’ form emailed to visitor </a:t>
            </a:r>
            <a:endParaRPr lang="en-US" sz="1600" dirty="0" smtClean="0"/>
          </a:p>
          <a:p>
            <a:pPr marL="343025" lvl="0" indent="-342900">
              <a:spcAft>
                <a:spcPts val="0"/>
              </a:spcAft>
              <a:buFont typeface="+mj-lt"/>
              <a:buAutoNum type="arabicPeriod"/>
            </a:pPr>
            <a:r>
              <a:rPr lang="en-US" sz="1600" dirty="0" smtClean="0"/>
              <a:t>Secretary to use appropriate Visitor Agreement; </a:t>
            </a:r>
            <a:r>
              <a:rPr lang="en-US" sz="1600" b="1" dirty="0"/>
              <a:t>independent or employed</a:t>
            </a:r>
          </a:p>
          <a:p>
            <a:pPr marL="343025" lvl="0" indent="-342900">
              <a:spcAft>
                <a:spcPts val="0"/>
              </a:spcAft>
              <a:buFont typeface="+mj-lt"/>
              <a:buAutoNum type="arabicPeriod"/>
            </a:pPr>
            <a:r>
              <a:rPr lang="en-US" sz="1600" b="1" dirty="0" smtClean="0"/>
              <a:t>‘</a:t>
            </a:r>
            <a:r>
              <a:rPr lang="en-US" sz="1600" b="1" dirty="0"/>
              <a:t>Your </a:t>
            </a:r>
            <a:r>
              <a:rPr lang="en-US" sz="1600" b="1" dirty="0" smtClean="0"/>
              <a:t>details’</a:t>
            </a:r>
            <a:r>
              <a:rPr lang="en-US" sz="1600" dirty="0" smtClean="0"/>
              <a:t>, </a:t>
            </a:r>
            <a:r>
              <a:rPr lang="en-US" sz="1600" b="1" dirty="0" smtClean="0"/>
              <a:t>‘Special considerations’, ‘Schedule </a:t>
            </a:r>
            <a:r>
              <a:rPr lang="en-US" sz="1600" b="1" dirty="0"/>
              <a:t>A</a:t>
            </a:r>
            <a:r>
              <a:rPr lang="en-US" sz="1600" dirty="0"/>
              <a:t>’ and </a:t>
            </a:r>
            <a:r>
              <a:rPr lang="en-US" sz="1600" b="1" dirty="0"/>
              <a:t>‘Schedule B’ </a:t>
            </a:r>
            <a:r>
              <a:rPr lang="en-US" sz="1600" dirty="0"/>
              <a:t>of the Visitor </a:t>
            </a:r>
            <a:r>
              <a:rPr lang="en-US" sz="1600" dirty="0" smtClean="0"/>
              <a:t>Agreement </a:t>
            </a:r>
            <a:r>
              <a:rPr lang="en-US" sz="1600" b="1" dirty="0" smtClean="0"/>
              <a:t>completed by secretary/group</a:t>
            </a:r>
          </a:p>
          <a:p>
            <a:pPr marL="343025" lvl="0" indent="-342900">
              <a:spcAft>
                <a:spcPts val="0"/>
              </a:spcAft>
              <a:buFont typeface="+mj-lt"/>
              <a:buAutoNum type="arabicPeriod"/>
            </a:pPr>
            <a:r>
              <a:rPr lang="en-US" sz="1600" dirty="0" smtClean="0"/>
              <a:t>If no associated fees</a:t>
            </a:r>
            <a:r>
              <a:rPr lang="en-US" sz="1600" b="1" dirty="0" smtClean="0"/>
              <a:t>, delete ‘Associate fees’ </a:t>
            </a:r>
            <a:r>
              <a:rPr lang="en-US" sz="1600" dirty="0" smtClean="0"/>
              <a:t>schedule B. </a:t>
            </a:r>
          </a:p>
          <a:p>
            <a:pPr marL="343025" lvl="0" indent="-342900">
              <a:spcAft>
                <a:spcPts val="0"/>
              </a:spcAft>
              <a:buFont typeface="+mj-lt"/>
              <a:buAutoNum type="arabicPeriod"/>
            </a:pPr>
            <a:r>
              <a:rPr lang="en-US" sz="1600" dirty="0" smtClean="0"/>
              <a:t>If no special considerations, </a:t>
            </a:r>
            <a:r>
              <a:rPr lang="en-US" sz="1600" b="1" dirty="0" smtClean="0"/>
              <a:t>delete [if any, see below for guidance], hyperlink</a:t>
            </a:r>
            <a:r>
              <a:rPr lang="en-US" sz="1600" dirty="0"/>
              <a:t> </a:t>
            </a:r>
            <a:r>
              <a:rPr lang="en-US" sz="1600" dirty="0" smtClean="0"/>
              <a:t>and add </a:t>
            </a:r>
            <a:r>
              <a:rPr lang="en-US" sz="1600" b="1" dirty="0" smtClean="0"/>
              <a:t>‘NONE’</a:t>
            </a:r>
          </a:p>
          <a:p>
            <a:pPr marL="343025" lvl="0" indent="-342900">
              <a:spcAft>
                <a:spcPts val="0"/>
              </a:spcAft>
              <a:buFont typeface="+mj-lt"/>
              <a:buAutoNum type="arabicPeriod"/>
            </a:pPr>
            <a:r>
              <a:rPr lang="en-US" sz="1600" b="1" dirty="0" smtClean="0"/>
              <a:t>Please keep all pages continuous</a:t>
            </a:r>
          </a:p>
          <a:p>
            <a:pPr marL="343025" lvl="0" indent="-342900">
              <a:spcAft>
                <a:spcPts val="0"/>
              </a:spcAft>
              <a:buFont typeface="+mj-lt"/>
              <a:buAutoNum type="arabicPeriod"/>
            </a:pPr>
            <a:r>
              <a:rPr lang="en-US" sz="1600" dirty="0" smtClean="0"/>
              <a:t>Once agreement filled in, </a:t>
            </a:r>
            <a:r>
              <a:rPr lang="en-US" sz="1600" dirty="0"/>
              <a:t>forward to Rachael Jefferies for </a:t>
            </a:r>
            <a:r>
              <a:rPr lang="en-US" sz="1600" dirty="0" smtClean="0"/>
              <a:t>signatures and completion</a:t>
            </a:r>
          </a:p>
          <a:p>
            <a:pPr marL="125" lvl="0" indent="0">
              <a:spcAft>
                <a:spcPts val="0"/>
              </a:spcAft>
              <a:buNone/>
            </a:pPr>
            <a:endParaRPr lang="en-US" sz="1600" dirty="0"/>
          </a:p>
          <a:p>
            <a:pPr marL="125" lvl="0" indent="0">
              <a:spcAft>
                <a:spcPts val="0"/>
              </a:spcAft>
              <a:buNone/>
            </a:pPr>
            <a:r>
              <a:rPr lang="en-US" sz="1600" b="1" dirty="0"/>
              <a:t>Rachael </a:t>
            </a:r>
            <a:r>
              <a:rPr lang="en-US" sz="1600" b="1" dirty="0" smtClean="0"/>
              <a:t>will arrange Howard’s signature of approval, then forward </a:t>
            </a:r>
            <a:r>
              <a:rPr lang="en-US" sz="1600" b="1" dirty="0"/>
              <a:t>Visitor Agreement </a:t>
            </a:r>
            <a:r>
              <a:rPr lang="en-US" sz="1600" b="1" dirty="0" smtClean="0"/>
              <a:t>to the visitor with </a:t>
            </a:r>
            <a:r>
              <a:rPr lang="en-US" sz="1600" b="1" dirty="0"/>
              <a:t>relevant terms and </a:t>
            </a:r>
            <a:r>
              <a:rPr lang="en-US" sz="1600" b="1" dirty="0" smtClean="0"/>
              <a:t>conditions. Visitor will then get institution signature if required and return completed form to Rachael.</a:t>
            </a:r>
            <a:endParaRPr lang="en-US" sz="1600" b="1" dirty="0"/>
          </a:p>
        </p:txBody>
      </p:sp>
      <p:sp>
        <p:nvSpPr>
          <p:cNvPr id="4" name="Slide Number Placeholder 3"/>
          <p:cNvSpPr>
            <a:spLocks noGrp="1"/>
          </p:cNvSpPr>
          <p:nvPr>
            <p:ph type="sldNum" sz="quarter" idx="10"/>
          </p:nvPr>
        </p:nvSpPr>
        <p:spPr/>
        <p:txBody>
          <a:bodyPr/>
          <a:lstStyle/>
          <a:p>
            <a:pPr>
              <a:defRPr/>
            </a:pPr>
            <a:fld id="{69B677D5-61C5-E847-8B27-82331CEFF588}" type="slidenum">
              <a:rPr lang="en-GB" smtClean="0"/>
              <a:pPr>
                <a:defRPr/>
              </a:pPr>
              <a:t>8</a:t>
            </a:fld>
            <a:endParaRPr lang="en-GB"/>
          </a:p>
        </p:txBody>
      </p:sp>
      <p:pic>
        <p:nvPicPr>
          <p:cNvPr id="5" name="Picture 4"/>
          <p:cNvPicPr>
            <a:picLocks noChangeAspect="1"/>
          </p:cNvPicPr>
          <p:nvPr/>
        </p:nvPicPr>
        <p:blipFill>
          <a:blip r:embed="rId2"/>
          <a:stretch>
            <a:fillRect/>
          </a:stretch>
        </p:blipFill>
        <p:spPr>
          <a:xfrm>
            <a:off x="6813624" y="188640"/>
            <a:ext cx="1646808" cy="1493299"/>
          </a:xfrm>
          <a:prstGeom prst="rect">
            <a:avLst/>
          </a:prstGeom>
        </p:spPr>
      </p:pic>
    </p:spTree>
    <p:extLst>
      <p:ext uri="{BB962C8B-B14F-4D97-AF65-F5344CB8AC3E}">
        <p14:creationId xmlns:p14="http://schemas.microsoft.com/office/powerpoint/2010/main" val="60830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175" y="2636912"/>
            <a:ext cx="8374063" cy="3138413"/>
          </a:xfrm>
        </p:spPr>
        <p:txBody>
          <a:bodyPr/>
          <a:lstStyle/>
          <a:p>
            <a:r>
              <a:rPr lang="en-US" dirty="0" smtClean="0"/>
              <a:t>Information request form – emailed to visitor by secretaries</a:t>
            </a:r>
          </a:p>
          <a:p>
            <a:r>
              <a:rPr lang="en-US" dirty="0" smtClean="0"/>
              <a:t>Employed Visitor Agreement – information inputted by secretaries</a:t>
            </a:r>
          </a:p>
          <a:p>
            <a:r>
              <a:rPr lang="en-US" dirty="0" smtClean="0"/>
              <a:t>Independent Visitor Agreement – information inputted by secretaries</a:t>
            </a:r>
          </a:p>
          <a:p>
            <a:r>
              <a:rPr lang="en-US" dirty="0" smtClean="0"/>
              <a:t>Terms and Conditions; Employed or Independent - Rachael to send out</a:t>
            </a:r>
            <a:endParaRPr lang="en-US" dirty="0"/>
          </a:p>
        </p:txBody>
      </p:sp>
      <p:sp>
        <p:nvSpPr>
          <p:cNvPr id="4" name="Slide Number Placeholder 3"/>
          <p:cNvSpPr>
            <a:spLocks noGrp="1"/>
          </p:cNvSpPr>
          <p:nvPr>
            <p:ph type="sldNum" sz="quarter" idx="10"/>
          </p:nvPr>
        </p:nvSpPr>
        <p:spPr/>
        <p:txBody>
          <a:bodyPr/>
          <a:lstStyle/>
          <a:p>
            <a:pPr>
              <a:defRPr/>
            </a:pPr>
            <a:fld id="{69B677D5-61C5-E847-8B27-82331CEFF588}" type="slidenum">
              <a:rPr lang="en-GB" smtClean="0"/>
              <a:pPr>
                <a:defRPr/>
              </a:pPr>
              <a:t>9</a:t>
            </a:fld>
            <a:endParaRPr lang="en-GB"/>
          </a:p>
        </p:txBody>
      </p:sp>
      <p:sp>
        <p:nvSpPr>
          <p:cNvPr id="5" name="Title 1"/>
          <p:cNvSpPr>
            <a:spLocks noGrp="1"/>
          </p:cNvSpPr>
          <p:nvPr>
            <p:ph type="title"/>
          </p:nvPr>
        </p:nvSpPr>
        <p:spPr/>
        <p:txBody>
          <a:bodyPr/>
          <a:lstStyle/>
          <a:p>
            <a:r>
              <a:rPr lang="en-US" dirty="0" smtClean="0"/>
              <a:t>Paperwork required</a:t>
            </a:r>
            <a:endParaRPr lang="en-US" dirty="0"/>
          </a:p>
        </p:txBody>
      </p:sp>
      <p:pic>
        <p:nvPicPr>
          <p:cNvPr id="6" name="Picture 5"/>
          <p:cNvPicPr>
            <a:picLocks noChangeAspect="1"/>
          </p:cNvPicPr>
          <p:nvPr/>
        </p:nvPicPr>
        <p:blipFill>
          <a:blip r:embed="rId2"/>
          <a:stretch>
            <a:fillRect/>
          </a:stretch>
        </p:blipFill>
        <p:spPr>
          <a:xfrm>
            <a:off x="5810548" y="210541"/>
            <a:ext cx="2793900" cy="2088233"/>
          </a:xfrm>
          <a:prstGeom prst="rect">
            <a:avLst/>
          </a:prstGeom>
        </p:spPr>
      </p:pic>
    </p:spTree>
    <p:extLst>
      <p:ext uri="{BB962C8B-B14F-4D97-AF65-F5344CB8AC3E}">
        <p14:creationId xmlns:p14="http://schemas.microsoft.com/office/powerpoint/2010/main" val="812489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artment_template">
  <a:themeElements>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fontScheme name="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clrMap bg1="lt1" tx1="dk1" bg2="lt2" tx2="dk2" accent1="accent1" accent2="accent2" accent3="accent3" accent4="accent4" accent5="accent5" accent6="accent6" hlink="hlink" folHlink="folHlink"/>
    </a:extraClrScheme>
    <a:extraClrScheme>
      <a:clrScheme name="blank 2">
        <a:dk1>
          <a:srgbClr val="003E72"/>
        </a:dk1>
        <a:lt1>
          <a:srgbClr val="FFFFFF"/>
        </a:lt1>
        <a:dk2>
          <a:srgbClr val="FFFFFF"/>
        </a:dk2>
        <a:lt2>
          <a:srgbClr val="83AFB4"/>
        </a:lt2>
        <a:accent1>
          <a:srgbClr val="6AADE4"/>
        </a:accent1>
        <a:accent2>
          <a:srgbClr val="EFBD47"/>
        </a:accent2>
        <a:accent3>
          <a:srgbClr val="FFFFFF"/>
        </a:accent3>
        <a:accent4>
          <a:srgbClr val="003460"/>
        </a:accent4>
        <a:accent5>
          <a:srgbClr val="B9D3EF"/>
        </a:accent5>
        <a:accent6>
          <a:srgbClr val="D9AB3F"/>
        </a:accent6>
        <a:hlink>
          <a:srgbClr val="A8B400"/>
        </a:hlink>
        <a:folHlink>
          <a:srgbClr val="6A4061"/>
        </a:folHlink>
      </a:clrScheme>
      <a:clrMap bg1="lt1" tx1="dk1" bg2="lt2" tx2="dk2" accent1="accent1" accent2="accent2" accent3="accent3" accent4="accent4" accent5="accent5" accent6="accent6" hlink="hlink" folHlink="folHlink"/>
    </a:extraClrScheme>
    <a:extraClrScheme>
      <a:clrScheme name="blank 3">
        <a:dk1>
          <a:srgbClr val="003E72"/>
        </a:dk1>
        <a:lt1>
          <a:srgbClr val="FFFFFF"/>
        </a:lt1>
        <a:dk2>
          <a:srgbClr val="FFFFFF"/>
        </a:dk2>
        <a:lt2>
          <a:srgbClr val="156570"/>
        </a:lt2>
        <a:accent1>
          <a:srgbClr val="003E72"/>
        </a:accent1>
        <a:accent2>
          <a:srgbClr val="C84E00"/>
        </a:accent2>
        <a:accent3>
          <a:srgbClr val="FFFFFF"/>
        </a:accent3>
        <a:accent4>
          <a:srgbClr val="003460"/>
        </a:accent4>
        <a:accent5>
          <a:srgbClr val="AAAFBC"/>
        </a:accent5>
        <a:accent6>
          <a:srgbClr val="B54600"/>
        </a:accent6>
        <a:hlink>
          <a:srgbClr val="435125"/>
        </a:hlink>
        <a:folHlink>
          <a:srgbClr val="412D5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department_template.potx</Template>
  <TotalTime>9275</TotalTime>
  <Words>930</Words>
  <Application>Microsoft Macintosh PowerPoint</Application>
  <PresentationFormat>On-screen Show (4:3)</PresentationFormat>
  <Paragraphs>97</Paragraphs>
  <Slides>15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ＭＳ Ｐゴシック</vt:lpstr>
      <vt:lpstr>Arial</vt:lpstr>
      <vt:lpstr>department_template</vt:lpstr>
      <vt:lpstr>Visitor Update  A visitor is anyone who is neither an employee nor a registered student of the University of Cambridge.  </vt:lpstr>
      <vt:lpstr>Outline</vt:lpstr>
      <vt:lpstr>Visitors  -  the problem</vt:lpstr>
      <vt:lpstr>Terms and Conditions</vt:lpstr>
      <vt:lpstr>Department of Chemistry</vt:lpstr>
      <vt:lpstr>Reason for departmental review</vt:lpstr>
      <vt:lpstr>When not to use a Visitor Agreement</vt:lpstr>
      <vt:lpstr>Visitor Agreement Process</vt:lpstr>
      <vt:lpstr>Paperwork required</vt:lpstr>
      <vt:lpstr>PowerPoint Presentation</vt:lpstr>
      <vt:lpstr>PowerPoint Presentation</vt:lpstr>
      <vt:lpstr>PowerPoint Presentation</vt:lpstr>
      <vt:lpstr>Essential information</vt:lpstr>
      <vt:lpstr>Independent Visitors</vt:lpstr>
      <vt:lpstr>Reminders</vt:lpstr>
    </vt:vector>
  </TitlesOfParts>
  <Company>..</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Microsoft Office User</cp:lastModifiedBy>
  <cp:revision>666</cp:revision>
  <cp:lastPrinted>2015-02-23T16:22:24Z</cp:lastPrinted>
  <dcterms:created xsi:type="dcterms:W3CDTF">2008-03-27T10:29:55Z</dcterms:created>
  <dcterms:modified xsi:type="dcterms:W3CDTF">2017-07-06T09:57:47Z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